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31"/>
  </p:notesMasterIdLst>
  <p:handoutMasterIdLst>
    <p:handoutMasterId r:id="rId32"/>
  </p:handoutMasterIdLst>
  <p:sldIdLst>
    <p:sldId id="256" r:id="rId4"/>
    <p:sldId id="269" r:id="rId5"/>
    <p:sldId id="284" r:id="rId6"/>
    <p:sldId id="285" r:id="rId7"/>
    <p:sldId id="270" r:id="rId8"/>
    <p:sldId id="288" r:id="rId9"/>
    <p:sldId id="287" r:id="rId10"/>
    <p:sldId id="289" r:id="rId11"/>
    <p:sldId id="290" r:id="rId12"/>
    <p:sldId id="291" r:id="rId13"/>
    <p:sldId id="286" r:id="rId14"/>
    <p:sldId id="278" r:id="rId15"/>
    <p:sldId id="292" r:id="rId16"/>
    <p:sldId id="275" r:id="rId17"/>
    <p:sldId id="299" r:id="rId18"/>
    <p:sldId id="293" r:id="rId19"/>
    <p:sldId id="300" r:id="rId20"/>
    <p:sldId id="294" r:id="rId21"/>
    <p:sldId id="301" r:id="rId22"/>
    <p:sldId id="295" r:id="rId23"/>
    <p:sldId id="274" r:id="rId24"/>
    <p:sldId id="296" r:id="rId25"/>
    <p:sldId id="297" r:id="rId26"/>
    <p:sldId id="298" r:id="rId27"/>
    <p:sldId id="302" r:id="rId28"/>
    <p:sldId id="265" r:id="rId29"/>
    <p:sldId id="281" r:id="rId30"/>
  </p:sldIdLst>
  <p:sldSz cx="9144000" cy="5143500" type="screen16x9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785B89-BAB4-43B4-8519-2E63B36FB336}" v="156" dt="2024-02-01T10:07:55.936"/>
    <p1510:client id="{AB0A18D2-9306-4A8A-ABEA-6D543C8429F4}" v="724" dt="2024-01-30T20:33:12.178"/>
    <p1510:client id="{EAE32B51-B056-42E1-B6FF-B24F00912AD6}" v="584" dt="2024-01-30T13:08:13.8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2764BD7-C38B-83B2-8099-DFC48B33B6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320670A-B0CD-0115-282A-2D1CEC837A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308C62-CC99-4BA4-9A92-32D4441CC2A2}" type="datetimeFigureOut">
              <a:rPr lang="de-DE" smtClean="0"/>
              <a:t>01.02.2024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8E293A0-EFB7-C851-A25B-CA3F8E1AFDF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https://github.com/ManuelLerchner/fpv-tutorial-SS23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BF0F34-47B4-DA5E-29B8-79F17B9585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96850-042C-4E36-AB0A-865DB1DA42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239276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518C5-2081-4569-8AC6-C3C335466D43}" type="datetimeFigureOut">
              <a:rPr lang="de-DE" smtClean="0"/>
              <a:t>01.02.2024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https://github.com/ManuelLerchner/fpv-tutorial-SS23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36BA5-E1B5-4D22-A095-3E60B39144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876868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180000" y="30384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69944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316188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14412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18000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316188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614412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180000" y="1440000"/>
            <a:ext cx="88200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b="1" i="0" u="none"/>
            </a:lvl1pPr>
          </a:lstStyle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88200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528DBB-DBE2-FEF4-EF2B-F12222F87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180000" y="545760"/>
            <a:ext cx="8820000" cy="247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180000" y="1440000"/>
            <a:ext cx="88200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469944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180000" y="30384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469944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316188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614412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/>
          </p:nvPr>
        </p:nvSpPr>
        <p:spPr>
          <a:xfrm>
            <a:off x="18000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/>
          </p:nvPr>
        </p:nvSpPr>
        <p:spPr>
          <a:xfrm>
            <a:off x="316188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88" name="PlaceHolder 7"/>
          <p:cNvSpPr>
            <a:spLocks noGrp="1"/>
          </p:cNvSpPr>
          <p:nvPr>
            <p:ph/>
          </p:nvPr>
        </p:nvSpPr>
        <p:spPr>
          <a:xfrm>
            <a:off x="614412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03631D-7601-2F8A-823D-EEB48F2EF7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38352B7-3598-1321-262F-DDAB91063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E9CA46-F999-726A-78BD-A1C8FC8D2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ADEF4F-4190-147B-9A61-2AE46F166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BEFD4C-B032-7E78-2807-60D404E39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53497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8755D9-5C41-A58B-DB23-047965566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3D6305-1C55-E4D6-7573-D880206E8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2B2606-E8CA-6083-6A68-660780649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EE4B3F-D17E-CF5F-FF50-DF7EE2268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7BE378-6DD0-F1BA-BC78-589D1029D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87444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3FBDFE-AE4C-5D30-B99B-EF58A8B8F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B8D3DF-34FA-F1B0-8561-4680D714E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481E14-152D-A354-A0F3-97D0BD52D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2E78D00-642F-564A-188E-F1C5A7E43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7D7397-30E5-1FE4-D67B-D458BFDB5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90697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E6414B-FF50-6BD7-B932-1BB5BF570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6D559C-F82D-8CF2-6631-D4E44D9078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ADD1483-4B6B-5855-D922-9C7447341F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8AC09D-41F3-8C1A-C408-6DA640FCA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5C9515A-5942-6504-A43B-C439ED08E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93C6701-58F8-ADE1-7E06-0D510F647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34623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A84AEC-8995-E73A-0637-DA2D27BB1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06B7EC-80C6-40CC-9307-AF36CE2A6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A3A9E23-2C85-00CB-F6B2-F07885BDD3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2852EE9-C20C-3632-A8D4-DE2FD9843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4640AD0-3DC3-DF85-3079-0321E8E16B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B346D60-F24B-8749-4947-6A24DD2F2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D769F07-E74A-E527-6FAB-B0400F8A8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13D3657-11C8-04A8-8980-B21D29A1C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1059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88200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08B7BA-99B1-8AF0-7471-1F5C07862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5C74129-F0C0-53DC-FBB3-669F8D9A8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22E85D9-B759-4585-157D-628299CA5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F4B6B57-E677-BDBE-145C-B77A13013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30535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19DB78F-176B-6FAA-3009-741B45FB2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259AEF-B815-2347-F40C-365B616A2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710E6C-C514-D28B-896C-E7F563C7E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73097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D03E46-52CE-7959-D681-323C98FC1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A22391-BA3D-B2BA-98A2-634FF40EF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4F1817F-A4FA-221F-EC15-2759AFF48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0A65A2A-A6F1-BB6D-180F-A1C21D7B1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6104151-43D7-E7EE-145A-0A853953C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2E5E02A-C761-B209-628B-B0BAE68C9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65072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8EB8E7-4620-8539-8FED-36DFF6B0F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FA94696-3C0C-05CA-3A9E-A650D2340F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3B141D8-F922-2EDB-7AC2-86DB767C3F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DD5CD15-2D8C-A20E-AB29-502DB282A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AA3619E-5630-6A80-0C87-C4B83F68B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2502F2-40E4-2EA4-37CA-86A27E51E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679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852F43-55F1-031C-8ED8-9ED2F8503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4C5825B-D601-1708-F68E-6B2B89EF22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8E3379-67EE-C9C2-96CB-83322F222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280564-0F5A-82B8-56FD-175E9E3AE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9718B3-8CA3-1C6C-36F0-BA93198C6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19186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11870C9-7434-D634-A07C-CAC516EF0D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8AADCD9-4F59-DE84-2DC9-A7C889D5B8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1238E02-7315-72BE-59B0-2730FCEEC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FAA3FE-2ED0-7828-CCE8-560C70C4E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6BBF3D-8A8D-34C5-0A05-FD0F59A6B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6162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180000" y="545760"/>
            <a:ext cx="8820000" cy="247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69944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8" hidden="1"/>
          <p:cNvSpPr/>
          <p:nvPr/>
        </p:nvSpPr>
        <p:spPr>
          <a:xfrm>
            <a:off x="6228000" y="359640"/>
            <a:ext cx="1838880" cy="2268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Technische Universität München</a:t>
            </a:r>
            <a:endParaRPr lang="de-DE" sz="900" b="0" strike="noStrike" spc="-1">
              <a:latin typeface="Arial"/>
            </a:endParaRPr>
          </a:p>
        </p:txBody>
      </p:sp>
      <p:sp>
        <p:nvSpPr>
          <p:cNvPr id="9" name="Line 23"/>
          <p:cNvSpPr/>
          <p:nvPr/>
        </p:nvSpPr>
        <p:spPr>
          <a:xfrm>
            <a:off x="0" y="4743360"/>
            <a:ext cx="9144000" cy="360"/>
          </a:xfrm>
          <a:prstGeom prst="line">
            <a:avLst/>
          </a:prstGeom>
          <a:ln w="9525">
            <a:solidFill>
              <a:srgbClr val="00529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Line 22"/>
          <p:cNvSpPr/>
          <p:nvPr/>
        </p:nvSpPr>
        <p:spPr>
          <a:xfrm>
            <a:off x="0" y="514440"/>
            <a:ext cx="9144000" cy="360"/>
          </a:xfrm>
          <a:prstGeom prst="line">
            <a:avLst/>
          </a:prstGeom>
          <a:ln w="9525">
            <a:solidFill>
              <a:srgbClr val="00529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Text Box 18" hidden="1"/>
          <p:cNvSpPr/>
          <p:nvPr/>
        </p:nvSpPr>
        <p:spPr>
          <a:xfrm>
            <a:off x="871560" y="252000"/>
            <a:ext cx="1893600" cy="3639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Chair of Media Technology</a:t>
            </a:r>
            <a:endParaRPr lang="de-DE" sz="9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Prof. Dr.-Ing. Eckehard Steinbach</a:t>
            </a:r>
            <a:endParaRPr lang="de-DE" sz="900" b="0" strike="noStrike" spc="-1">
              <a:latin typeface="Arial"/>
            </a:endParaRPr>
          </a:p>
        </p:txBody>
      </p:sp>
      <p:pic>
        <p:nvPicPr>
          <p:cNvPr id="4" name="Picture 29" descr="U:\Logos und Grafiken\TUMLogo_oZ_Vollfl_blau_RGB.png"/>
          <p:cNvPicPr/>
          <p:nvPr/>
        </p:nvPicPr>
        <p:blipFill>
          <a:blip r:embed="rId14"/>
          <a:stretch/>
        </p:blipFill>
        <p:spPr>
          <a:xfrm>
            <a:off x="8280000" y="180000"/>
            <a:ext cx="603720" cy="23868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40000" y="945000"/>
            <a:ext cx="8100000" cy="85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ctr">
            <a:noAutofit/>
          </a:bodyPr>
          <a:lstStyle/>
          <a:p>
            <a:r>
              <a:rPr lang="de-DE" sz="1800" b="0" strike="noStrike" spc="-1">
                <a:solidFill>
                  <a:srgbClr val="005293"/>
                </a:solidFill>
                <a:latin typeface="Arial"/>
              </a:rPr>
              <a:t>Format des Titeltextes durch Klicken bearbeiten</a:t>
            </a:r>
          </a:p>
        </p:txBody>
      </p:sp>
      <p:sp>
        <p:nvSpPr>
          <p:cNvPr id="7" name="PlaceHolder 3"/>
          <p:cNvSpPr>
            <a:spLocks noGrp="1"/>
          </p:cNvSpPr>
          <p:nvPr>
            <p:ph type="body"/>
          </p:nvPr>
        </p:nvSpPr>
        <p:spPr>
          <a:xfrm>
            <a:off x="540000" y="1800000"/>
            <a:ext cx="8100000" cy="27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 algn="ctr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latin typeface="Arial"/>
              </a:rPr>
              <a:t>Format des Gliederungstextes durch Klicken bearbeiten</a:t>
            </a:r>
          </a:p>
          <a:p>
            <a:pPr marL="864000" lvl="1" indent="-324000" algn="ctr"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100" b="0" strike="noStrike" spc="-1">
                <a:latin typeface="Arial"/>
              </a:rPr>
              <a:t>Zweite Gliederungsebene</a:t>
            </a:r>
          </a:p>
          <a:p>
            <a:pPr marL="1296000" lvl="2" indent="-288000" algn="ctr">
              <a:spcBef>
                <a:spcPts val="6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latin typeface="Arial"/>
              </a:rPr>
              <a:t>Dritte Gliederungsebene</a:t>
            </a:r>
          </a:p>
          <a:p>
            <a:pPr marL="1728000" lvl="3" indent="-216000" algn="ctr">
              <a:spcBef>
                <a:spcPts val="42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500" b="0" strike="noStrike" spc="-1">
                <a:latin typeface="Arial"/>
              </a:rPr>
              <a:t>Vierte Gliederungsebene</a:t>
            </a:r>
          </a:p>
          <a:p>
            <a:pPr marL="2160000" lvl="4" indent="-216000" algn="ctr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>
                <a:latin typeface="Arial"/>
              </a:rPr>
              <a:t>Fünfte Gliederungsebene</a:t>
            </a:r>
          </a:p>
          <a:p>
            <a:pPr marL="2592000" lvl="5" indent="-216000" algn="ctr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>
                <a:latin typeface="Arial"/>
              </a:rPr>
              <a:t>Sechste Gliederungsebene</a:t>
            </a:r>
          </a:p>
          <a:p>
            <a:pPr marL="3024000" lvl="6" indent="-216000" algn="ctr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Box 18" hidden="1"/>
          <p:cNvSpPr/>
          <p:nvPr/>
        </p:nvSpPr>
        <p:spPr>
          <a:xfrm>
            <a:off x="6228000" y="359640"/>
            <a:ext cx="1838880" cy="2268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Technische Universität München</a:t>
            </a:r>
            <a:endParaRPr lang="de-DE" sz="900" b="0" strike="noStrike" spc="-1">
              <a:latin typeface="Arial"/>
            </a:endParaRPr>
          </a:p>
        </p:txBody>
      </p:sp>
      <p:sp>
        <p:nvSpPr>
          <p:cNvPr id="45" name="Line 23"/>
          <p:cNvSpPr/>
          <p:nvPr/>
        </p:nvSpPr>
        <p:spPr>
          <a:xfrm>
            <a:off x="0" y="4743360"/>
            <a:ext cx="9144000" cy="360"/>
          </a:xfrm>
          <a:prstGeom prst="line">
            <a:avLst/>
          </a:prstGeom>
          <a:ln w="9525">
            <a:solidFill>
              <a:srgbClr val="00529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Line 22"/>
          <p:cNvSpPr/>
          <p:nvPr/>
        </p:nvSpPr>
        <p:spPr>
          <a:xfrm>
            <a:off x="0" y="514440"/>
            <a:ext cx="9144000" cy="360"/>
          </a:xfrm>
          <a:prstGeom prst="line">
            <a:avLst/>
          </a:prstGeom>
          <a:ln w="9525">
            <a:solidFill>
              <a:srgbClr val="00529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" name="Text Box 18" hidden="1"/>
          <p:cNvSpPr/>
          <p:nvPr/>
        </p:nvSpPr>
        <p:spPr>
          <a:xfrm>
            <a:off x="871560" y="252000"/>
            <a:ext cx="1893600" cy="3639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Chair of Media Technology</a:t>
            </a:r>
            <a:endParaRPr lang="de-DE" sz="9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Prof. Dr.-Ing. Eckehard Steinbach</a:t>
            </a:r>
            <a:endParaRPr lang="de-DE" sz="900" b="0" strike="noStrike" spc="-1">
              <a:latin typeface="Arial"/>
            </a:endParaRPr>
          </a:p>
        </p:txBody>
      </p:sp>
      <p:pic>
        <p:nvPicPr>
          <p:cNvPr id="48" name="Picture 29" descr="U:\Logos und Grafiken\TUMLogo_oZ_Vollfl_blau_RGB.png"/>
          <p:cNvPicPr/>
          <p:nvPr/>
        </p:nvPicPr>
        <p:blipFill>
          <a:blip r:embed="rId14"/>
          <a:stretch/>
        </p:blipFill>
        <p:spPr>
          <a:xfrm>
            <a:off x="8280000" y="180000"/>
            <a:ext cx="603720" cy="238680"/>
          </a:xfrm>
          <a:prstGeom prst="rect">
            <a:avLst/>
          </a:prstGeom>
          <a:ln w="0">
            <a:noFill/>
          </a:ln>
        </p:spPr>
      </p:pic>
      <p:sp>
        <p:nvSpPr>
          <p:cNvPr id="49" name="PlaceHolder 1"/>
          <p:cNvSpPr>
            <a:spLocks noGrp="1"/>
          </p:cNvSpPr>
          <p:nvPr>
            <p:ph type="ftr" idx="2"/>
          </p:nvPr>
        </p:nvSpPr>
        <p:spPr>
          <a:xfrm>
            <a:off x="360000" y="4743720"/>
            <a:ext cx="4680000" cy="39996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numCol="1" spcCol="0" anchor="ctr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latin typeface="Times New Roman"/>
              </a:rPr>
              <a:t>https://github.com/ManuelLerchner/fpv-tutorial-SS23</a:t>
            </a: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180000" y="1440000"/>
            <a:ext cx="88200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100" b="0" strike="noStrike" spc="-1"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6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42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500" b="0" strike="noStrike" spc="-1"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>
                <a:latin typeface="Arial"/>
              </a:rPr>
              <a:t>Siebte Gliederungsebene</a:t>
            </a:r>
          </a:p>
        </p:txBody>
      </p:sp>
      <p:sp>
        <p:nvSpPr>
          <p:cNvPr id="52" name="Textfeld 51"/>
          <p:cNvSpPr txBox="1"/>
          <p:nvPr/>
        </p:nvSpPr>
        <p:spPr>
          <a:xfrm>
            <a:off x="7200000" y="4743360"/>
            <a:ext cx="1944000" cy="400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fld id="{77081947-053D-4D55-84BD-885279A48E69}" type="slidenum">
              <a:rPr lang="de-DE" sz="1400" b="0" strike="noStrike" spc="-1">
                <a:latin typeface="Times New Roman"/>
              </a:rPr>
              <a:t>‹Nr.›</a:t>
            </a:fld>
            <a:endParaRPr lang="de-DE" sz="1400" b="0" strike="noStrike" spc="-1">
              <a:latin typeface="Times New Roman"/>
            </a:endParaRPr>
          </a:p>
        </p:txBody>
      </p:sp>
      <p:sp>
        <p:nvSpPr>
          <p:cNvPr id="3" name="Titelplatzhalter 2">
            <a:extLst>
              <a:ext uri="{FF2B5EF4-FFF2-40B4-BE49-F238E27FC236}">
                <a16:creationId xmlns:a16="http://schemas.microsoft.com/office/drawing/2014/main" id="{D9CDA637-8994-652A-1141-E0F6B315F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549646"/>
            <a:ext cx="8820000" cy="560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i="0" u="sng" kern="1200">
          <a:solidFill>
            <a:schemeClr val="tx1"/>
          </a:solidFill>
          <a:effectLst/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058F363-1327-61B9-409D-79E61464C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3CF71AB-F002-19B5-89F8-6891F73FF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C82B19-1DE4-E2BA-15A2-D2FDB28431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452258-6D71-8F12-3208-D21F709D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https://github.com/ManuelLerchner/fpv-tutorial-SS23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2B2BB4-4772-E25B-BA2C-EF48316135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6282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rofile/Fabio-Gratl/publication/357143093_N_Ways_to_Simulate_Short-Range_Particle_Systems_Automated_Algorithm_Selection_with_the_Node-Level_Library_AutoPas/links/649acc9cc41fb852dd355f24/N-Ways-to-Simulate-Short-Range-Particle-Systems-Automated-Algorithm-Selection-with-the-Node-Level-Library-AutoPas.pdf" TargetMode="External"/><Relationship Id="rId2" Type="http://schemas.openxmlformats.org/officeDocument/2006/relationships/hyperlink" Target="https://www.pinterest.de/pin/harmonic-waves-in-architecture-google-search-musicperformance-music-performance-architecture--690247080384012557/" TargetMode="Externa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en.wikipedia.org/wiki/Argon#/media/File:CsCrystals.JPG" TargetMode="External"/><Relationship Id="rId5" Type="http://schemas.openxmlformats.org/officeDocument/2006/relationships/hyperlink" Target="https://www.nuclear-power.com/nuclear-engineering/fluid-dynamics/reynolds-number/reynolds-number-for-turbulent-flow/" TargetMode="External"/><Relationship Id="rId4" Type="http://schemas.openxmlformats.org/officeDocument/2006/relationships/hyperlink" Target="https://en.wikipedia.org/wiki/Thread_poo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2322000" y="720000"/>
            <a:ext cx="4500000" cy="85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de-DE" sz="4000" b="0" strike="noStrike" spc="-1" err="1">
                <a:solidFill>
                  <a:srgbClr val="005293"/>
                </a:solidFill>
                <a:latin typeface="Arial"/>
              </a:rPr>
              <a:t>MolSim</a:t>
            </a:r>
            <a:r>
              <a:rPr lang="de-DE" sz="4000" b="0" strike="noStrike" spc="-1">
                <a:solidFill>
                  <a:srgbClr val="005293"/>
                </a:solidFill>
                <a:latin typeface="Arial"/>
              </a:rPr>
              <a:t> WS 23/24</a:t>
            </a:r>
          </a:p>
        </p:txBody>
      </p:sp>
      <p:sp>
        <p:nvSpPr>
          <p:cNvPr id="90" name="Rectangle 1"/>
          <p:cNvSpPr/>
          <p:nvPr/>
        </p:nvSpPr>
        <p:spPr>
          <a:xfrm>
            <a:off x="702360" y="2160000"/>
            <a:ext cx="7739640" cy="565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noAutofit/>
          </a:bodyPr>
          <a:lstStyle/>
          <a:p>
            <a:pPr algn="ctr"/>
            <a:r>
              <a:rPr lang="de-DE" sz="2800" spc="-1" err="1">
                <a:solidFill>
                  <a:srgbClr val="005293"/>
                </a:solidFill>
                <a:ea typeface="+mn-lt"/>
                <a:cs typeface="+mn-lt"/>
              </a:rPr>
              <a:t>Membranes</a:t>
            </a:r>
            <a:r>
              <a:rPr lang="de-DE" sz="2800" spc="-1">
                <a:solidFill>
                  <a:srgbClr val="005293"/>
                </a:solidFill>
                <a:ea typeface="+mn-lt"/>
                <a:cs typeface="+mn-lt"/>
              </a:rPr>
              <a:t>, </a:t>
            </a:r>
            <a:r>
              <a:rPr lang="de-DE" sz="2800" spc="-1" err="1">
                <a:solidFill>
                  <a:srgbClr val="005293"/>
                </a:solidFill>
                <a:ea typeface="+mn-lt"/>
                <a:cs typeface="+mn-lt"/>
              </a:rPr>
              <a:t>Parallelization</a:t>
            </a:r>
            <a:r>
              <a:rPr lang="de-DE" sz="2800" spc="-1">
                <a:solidFill>
                  <a:srgbClr val="005293"/>
                </a:solidFill>
                <a:ea typeface="+mn-lt"/>
                <a:cs typeface="+mn-lt"/>
              </a:rPr>
              <a:t>, Contest No.2, </a:t>
            </a:r>
            <a:endParaRPr lang="de-DE"/>
          </a:p>
          <a:p>
            <a:pPr algn="ctr">
              <a:lnSpc>
                <a:spcPct val="114999"/>
              </a:lnSpc>
              <a:spcBef>
                <a:spcPts val="1984"/>
              </a:spcBef>
              <a:spcAft>
                <a:spcPts val="567"/>
              </a:spcAft>
            </a:pPr>
            <a:r>
              <a:rPr lang="de-DE" sz="2800" spc="-1">
                <a:solidFill>
                  <a:srgbClr val="005293"/>
                </a:solidFill>
                <a:ea typeface="+mn-lt"/>
                <a:cs typeface="+mn-lt"/>
              </a:rPr>
              <a:t>Nano-</a:t>
            </a:r>
            <a:r>
              <a:rPr lang="de-DE" sz="2800" spc="-1" err="1">
                <a:solidFill>
                  <a:srgbClr val="005293"/>
                </a:solidFill>
                <a:ea typeface="+mn-lt"/>
                <a:cs typeface="+mn-lt"/>
              </a:rPr>
              <a:t>scale</a:t>
            </a:r>
            <a:r>
              <a:rPr lang="de-DE" sz="2800" spc="-1">
                <a:solidFill>
                  <a:srgbClr val="005293"/>
                </a:solidFill>
                <a:ea typeface="+mn-lt"/>
                <a:cs typeface="+mn-lt"/>
              </a:rPr>
              <a:t> </a:t>
            </a:r>
            <a:r>
              <a:rPr lang="de-DE" sz="2800" spc="-1" err="1">
                <a:solidFill>
                  <a:srgbClr val="005293"/>
                </a:solidFill>
                <a:ea typeface="+mn-lt"/>
                <a:cs typeface="+mn-lt"/>
              </a:rPr>
              <a:t>flow</a:t>
            </a:r>
            <a:r>
              <a:rPr lang="de-DE" sz="2800" spc="-1">
                <a:solidFill>
                  <a:srgbClr val="005293"/>
                </a:solidFill>
                <a:ea typeface="+mn-lt"/>
                <a:cs typeface="+mn-lt"/>
              </a:rPr>
              <a:t> and </a:t>
            </a:r>
            <a:r>
              <a:rPr lang="de-DE" sz="2800" spc="-1" err="1">
                <a:solidFill>
                  <a:srgbClr val="005293"/>
                </a:solidFill>
                <a:ea typeface="+mn-lt"/>
                <a:cs typeface="+mn-lt"/>
              </a:rPr>
              <a:t>Crystallization</a:t>
            </a:r>
            <a:r>
              <a:rPr lang="de-DE" sz="2800" spc="-1">
                <a:solidFill>
                  <a:srgbClr val="005293"/>
                </a:solidFill>
                <a:ea typeface="+mn-lt"/>
                <a:cs typeface="+mn-lt"/>
              </a:rPr>
              <a:t> </a:t>
            </a:r>
            <a:r>
              <a:rPr lang="de-DE" sz="2800" spc="-1" err="1">
                <a:solidFill>
                  <a:srgbClr val="005293"/>
                </a:solidFill>
                <a:ea typeface="+mn-lt"/>
                <a:cs typeface="+mn-lt"/>
              </a:rPr>
              <a:t>of</a:t>
            </a:r>
            <a:r>
              <a:rPr lang="de-DE" sz="2800" spc="-1">
                <a:solidFill>
                  <a:srgbClr val="005293"/>
                </a:solidFill>
                <a:ea typeface="+mn-lt"/>
                <a:cs typeface="+mn-lt"/>
              </a:rPr>
              <a:t> Argon</a:t>
            </a:r>
            <a:endParaRPr lang="de-DE"/>
          </a:p>
        </p:txBody>
      </p:sp>
      <p:sp>
        <p:nvSpPr>
          <p:cNvPr id="91" name="Rechteck 90"/>
          <p:cNvSpPr/>
          <p:nvPr/>
        </p:nvSpPr>
        <p:spPr>
          <a:xfrm>
            <a:off x="3856320" y="4140000"/>
            <a:ext cx="1431720" cy="290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de-DE" sz="1600" spc="-1">
                <a:latin typeface="Arial"/>
              </a:rPr>
              <a:t>02.02.2024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92" name="Rectangle 2"/>
          <p:cNvSpPr/>
          <p:nvPr/>
        </p:nvSpPr>
        <p:spPr>
          <a:xfrm>
            <a:off x="3852000" y="1800000"/>
            <a:ext cx="14400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noAutofit/>
          </a:bodyPr>
          <a:lstStyle/>
          <a:p>
            <a:pPr algn="ctr">
              <a:lnSpc>
                <a:spcPct val="115000"/>
              </a:lnSpc>
              <a:spcBef>
                <a:spcPts val="1984"/>
              </a:spcBef>
              <a:spcAft>
                <a:spcPts val="567"/>
              </a:spcAft>
              <a:buNone/>
            </a:pPr>
            <a:r>
              <a:rPr lang="de-DE" sz="2000" b="0" strike="noStrike" spc="-1">
                <a:solidFill>
                  <a:srgbClr val="005293"/>
                </a:solidFill>
                <a:latin typeface="Arial"/>
              </a:rPr>
              <a:t>Sheet </a:t>
            </a:r>
            <a:r>
              <a:rPr lang="de-DE" sz="2000" spc="-1">
                <a:solidFill>
                  <a:srgbClr val="005293"/>
                </a:solidFill>
                <a:latin typeface="Arial"/>
              </a:rPr>
              <a:t>5</a:t>
            </a:r>
            <a:endParaRPr lang="de-DE" sz="2000" b="0" strike="noStrike" spc="-1">
              <a:latin typeface="Arial"/>
            </a:endParaRPr>
          </a:p>
        </p:txBody>
      </p:sp>
      <p:sp>
        <p:nvSpPr>
          <p:cNvPr id="93" name="Textfeld 92"/>
          <p:cNvSpPr txBox="1"/>
          <p:nvPr/>
        </p:nvSpPr>
        <p:spPr>
          <a:xfrm>
            <a:off x="2419350" y="3299233"/>
            <a:ext cx="4305300" cy="71507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de-DE" sz="1600" b="1" strike="noStrike" spc="-1">
                <a:latin typeface="Arial"/>
              </a:rPr>
              <a:t>Group C </a:t>
            </a:r>
            <a:r>
              <a:rPr lang="de-DE" sz="1600" b="0" strike="noStrike" spc="-1">
                <a:latin typeface="Arial"/>
              </a:rPr>
              <a:t>[Manuel, Tobias, Daniel]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B5973-3EB5-C3E8-9D72-0700C18F2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BDFB47-9F10-2521-CA39-FCC3E56A8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0" u="sng" dirty="0">
                <a:latin typeface="Arial"/>
                <a:cs typeface="Arial"/>
              </a:rPr>
              <a:t>Performance: </a:t>
            </a:r>
            <a:r>
              <a:rPr lang="de-DE" b="0" u="sng" dirty="0" err="1">
                <a:latin typeface="Arial"/>
                <a:cs typeface="Arial"/>
              </a:rPr>
              <a:t>Speedup</a:t>
            </a:r>
            <a:endParaRPr lang="de-DE" dirty="0"/>
          </a:p>
        </p:txBody>
      </p:sp>
      <p:pic>
        <p:nvPicPr>
          <p:cNvPr id="3" name="Grafik 2" descr="Ein Bild, das Text, Reihe, Diagramm, Screenshot enthält.&#10;&#10;Beschreibung automatisch generiert.">
            <a:extLst>
              <a:ext uri="{FF2B5EF4-FFF2-40B4-BE49-F238E27FC236}">
                <a16:creationId xmlns:a16="http://schemas.microsoft.com/office/drawing/2014/main" id="{FB8D8E26-968F-29EB-4B34-36295A737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794" y="1008426"/>
            <a:ext cx="6494315" cy="371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99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84F52-B42D-B002-0479-C3EA9D606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1A4DA6-9A6A-CB35-BD70-F7B672778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Performance: Time</a:t>
            </a:r>
            <a:endParaRPr lang="de-DE"/>
          </a:p>
        </p:txBody>
      </p:sp>
      <p:pic>
        <p:nvPicPr>
          <p:cNvPr id="3" name="Grafik 2" descr="Ein Bild, das Text, Diagramm, Screenshot, Reihe enthält.&#10;&#10;Beschreibung automatisch generiert.">
            <a:extLst>
              <a:ext uri="{FF2B5EF4-FFF2-40B4-BE49-F238E27FC236}">
                <a16:creationId xmlns:a16="http://schemas.microsoft.com/office/drawing/2014/main" id="{E4BC43F2-F034-6349-61A4-37A18497E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886" y="1020536"/>
            <a:ext cx="6345049" cy="369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623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Contest 2: Rayleigh-Taylor-</a:t>
            </a:r>
            <a:r>
              <a:rPr lang="de-DE" err="1">
                <a:latin typeface="Arial"/>
                <a:cs typeface="Arial"/>
              </a:rPr>
              <a:t>Instability</a:t>
            </a:r>
            <a:endParaRPr lang="de-DE" err="1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2826BAB-818A-63E8-F70F-10B72FFFF8A7}"/>
              </a:ext>
            </a:extLst>
          </p:cNvPr>
          <p:cNvSpPr txBox="1"/>
          <p:nvPr/>
        </p:nvSpPr>
        <p:spPr>
          <a:xfrm>
            <a:off x="180000" y="1525033"/>
            <a:ext cx="5718232" cy="461151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Remarks: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/>
              </a:rPr>
              <a:t>42 is the optimal amount of threads (obviously)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/>
              </a:rPr>
              <a:t>Intel compiler has the best performance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cs typeface="Arial"/>
              </a:rPr>
              <a:t>Data: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u="sng" dirty="0">
                <a:cs typeface="Arial"/>
              </a:rPr>
              <a:t>27.323</a:t>
            </a:r>
            <a:r>
              <a:rPr lang="en-US" b="1" dirty="0">
                <a:cs typeface="Arial"/>
              </a:rPr>
              <a:t> seconds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u="sng" dirty="0">
                <a:cs typeface="Arial"/>
              </a:rPr>
              <a:t>3 659 920</a:t>
            </a:r>
            <a:r>
              <a:rPr lang="en-US" b="1" dirty="0">
                <a:cs typeface="Arial"/>
              </a:rPr>
              <a:t> MUP/s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cs typeface="Arial"/>
              </a:rPr>
              <a:t> ⇒ </a:t>
            </a:r>
            <a:r>
              <a:rPr lang="en-US" b="1" dirty="0">
                <a:cs typeface="Arial"/>
              </a:rPr>
              <a:t>7x Speedup</a:t>
            </a:r>
          </a:p>
          <a:p>
            <a:pPr marL="742950" lvl="1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endParaRPr lang="en-US">
              <a:cs typeface="Arial"/>
            </a:endParaRPr>
          </a:p>
          <a:p>
            <a:pPr lvl="2">
              <a:lnSpc>
                <a:spcPct val="150000"/>
              </a:lnSpc>
            </a:pPr>
            <a:endParaRPr lang="en-US">
              <a:cs typeface="Arial"/>
            </a:endParaRPr>
          </a:p>
          <a:p>
            <a:pPr lvl="2">
              <a:lnSpc>
                <a:spcPct val="150000"/>
              </a:lnSpc>
            </a:pPr>
            <a:endParaRPr lang="en-US">
              <a:cs typeface="Arial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7655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9D0EE-F4A5-E0F1-B313-5D673A30B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3561EC-1B53-991B-7059-AC8E87AEA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Contest 2: Rayleigh-Taylor-</a:t>
            </a:r>
            <a:r>
              <a:rPr lang="de-DE" err="1">
                <a:latin typeface="Arial"/>
                <a:cs typeface="Arial"/>
              </a:rPr>
              <a:t>Instability</a:t>
            </a:r>
            <a:endParaRPr lang="de-DE" err="1"/>
          </a:p>
        </p:txBody>
      </p:sp>
      <p:pic>
        <p:nvPicPr>
          <p:cNvPr id="3" name="Grafik 2" descr="Ein Bild, das Screenshot, Text, Multimedia-Software, Grafiksoftware enthält.&#10;&#10;Beschreibung automatisch generiert.">
            <a:extLst>
              <a:ext uri="{FF2B5EF4-FFF2-40B4-BE49-F238E27FC236}">
                <a16:creationId xmlns:a16="http://schemas.microsoft.com/office/drawing/2014/main" id="{86321673-A540-2757-E084-8690B3C14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297" y="1036675"/>
            <a:ext cx="6532377" cy="366158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FD248DA-CD68-A2E1-C587-5CC2551C8E5C}"/>
              </a:ext>
            </a:extLst>
          </p:cNvPr>
          <p:cNvSpPr txBox="1"/>
          <p:nvPr/>
        </p:nvSpPr>
        <p:spPr>
          <a:xfrm>
            <a:off x="1270" y="4699000"/>
            <a:ext cx="613029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 err="1"/>
              <a:t>Full</a:t>
            </a:r>
            <a:r>
              <a:rPr lang="de-DE" sz="1200" dirty="0"/>
              <a:t> Video at:</a:t>
            </a:r>
            <a:endParaRPr lang="de-DE" dirty="0"/>
          </a:p>
          <a:p>
            <a:r>
              <a:rPr lang="de-DE" sz="1200" dirty="0">
                <a:ea typeface="+mn-lt"/>
                <a:cs typeface="+mn-lt"/>
              </a:rPr>
              <a:t>https://manuellerchner.github.io/MolSim-WS23-24/submissions/#sheet05</a:t>
            </a:r>
            <a:endParaRPr lang="de-DE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489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/>
                <a:cs typeface="Arial"/>
              </a:rPr>
              <a:t>Nano-</a:t>
            </a:r>
            <a:r>
              <a:rPr lang="de-DE" dirty="0" err="1">
                <a:latin typeface="Arial"/>
                <a:cs typeface="Arial"/>
              </a:rPr>
              <a:t>scale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flow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simulation</a:t>
            </a:r>
            <a:endParaRPr lang="de-DE" dirty="0" err="1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2826BAB-818A-63E8-F70F-10B72FFFF8A7}"/>
              </a:ext>
            </a:extLst>
          </p:cNvPr>
          <p:cNvSpPr txBox="1"/>
          <p:nvPr/>
        </p:nvSpPr>
        <p:spPr>
          <a:xfrm>
            <a:off x="180000" y="1358899"/>
            <a:ext cx="3704860" cy="378052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New features: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>
                <a:cs typeface="Arial"/>
              </a:rPr>
              <a:t>Fixed flag for particles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>
                <a:cs typeface="Arial"/>
              </a:rPr>
              <a:t>New thermostat interceptor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Simulations: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u="sng" dirty="0"/>
              <a:t>Unhindered flow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dirty="0"/>
              <a:t>Cuboid obstacle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/>
              <a:t> Spherical obstacle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/>
              <a:t> High velocity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endParaRPr lang="en-US"/>
          </a:p>
        </p:txBody>
      </p:sp>
      <p:pic>
        <p:nvPicPr>
          <p:cNvPr id="3" name="Grafik 2" descr="Ein Bild, das Muster, Screenshot, Kunst, Rechteck enthält.&#10;&#10;Beschreibung automatisch generiert.">
            <a:extLst>
              <a:ext uri="{FF2B5EF4-FFF2-40B4-BE49-F238E27FC236}">
                <a16:creationId xmlns:a16="http://schemas.microsoft.com/office/drawing/2014/main" id="{B5BD1959-B547-0E06-EF0D-F06ECD084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369" y="889000"/>
            <a:ext cx="2971312" cy="356235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FEA8E74-2A6F-4813-9446-11D92C136144}"/>
              </a:ext>
            </a:extLst>
          </p:cNvPr>
          <p:cNvSpPr/>
          <p:nvPr/>
        </p:nvSpPr>
        <p:spPr>
          <a:xfrm>
            <a:off x="8478520" y="599440"/>
            <a:ext cx="603250" cy="5207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F037A6E-1E1C-51CA-9EE9-8E424DDD4E55}"/>
              </a:ext>
            </a:extLst>
          </p:cNvPr>
          <p:cNvSpPr txBox="1"/>
          <p:nvPr/>
        </p:nvSpPr>
        <p:spPr>
          <a:xfrm>
            <a:off x="1270" y="4699000"/>
            <a:ext cx="613029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 err="1"/>
              <a:t>Full</a:t>
            </a:r>
            <a:r>
              <a:rPr lang="de-DE" sz="1200" dirty="0"/>
              <a:t> Video at:</a:t>
            </a:r>
            <a:endParaRPr lang="de-DE" dirty="0"/>
          </a:p>
          <a:p>
            <a:r>
              <a:rPr lang="de-DE" sz="1200" dirty="0">
                <a:ea typeface="+mn-lt"/>
                <a:cs typeface="+mn-lt"/>
              </a:rPr>
              <a:t>https://manuellerchner.github.io/MolSim-WS23-24/submissions/#sheet05</a:t>
            </a:r>
            <a:endParaRPr lang="de-DE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12488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16B47-FE1B-AFC7-707B-6810E0EED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08BBB3-0F8C-9E67-F91F-EE7E98203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Nano-</a:t>
            </a:r>
            <a:r>
              <a:rPr lang="de-DE" err="1">
                <a:latin typeface="Arial"/>
                <a:cs typeface="Arial"/>
              </a:rPr>
              <a:t>scale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flow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simulation</a:t>
            </a:r>
            <a:endParaRPr lang="de-DE" err="1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8ADDEC7-0D9B-30C9-2514-0DBD8210F828}"/>
              </a:ext>
            </a:extLst>
          </p:cNvPr>
          <p:cNvSpPr txBox="1"/>
          <p:nvPr/>
        </p:nvSpPr>
        <p:spPr>
          <a:xfrm>
            <a:off x="180000" y="1358899"/>
            <a:ext cx="3704860" cy="378052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New features: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>
                <a:cs typeface="Arial"/>
              </a:rPr>
              <a:t>Fixed flag for particles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>
                <a:cs typeface="Arial"/>
              </a:rPr>
              <a:t>New thermostat interceptor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Simulations: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u="sng" dirty="0"/>
              <a:t>Unhindered flow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dirty="0"/>
              <a:t>Cuboid obstacle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/>
              <a:t> Spherical obstacle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/>
              <a:t> High velocity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endParaRPr lang="en-US"/>
          </a:p>
        </p:txBody>
      </p:sp>
      <p:pic>
        <p:nvPicPr>
          <p:cNvPr id="5" name="Grafik 4" descr="Ein Bild, das Text, Screenshot, Reihe enthält.&#10;&#10;Beschreibung automatisch generiert.">
            <a:extLst>
              <a:ext uri="{FF2B5EF4-FFF2-40B4-BE49-F238E27FC236}">
                <a16:creationId xmlns:a16="http://schemas.microsoft.com/office/drawing/2014/main" id="{789CAE42-4B5A-0AB7-5072-79AFA838B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403" y="1564821"/>
            <a:ext cx="4913353" cy="3082018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B4E25A70-3A73-D95C-4C9A-907946299877}"/>
              </a:ext>
            </a:extLst>
          </p:cNvPr>
          <p:cNvSpPr/>
          <p:nvPr/>
        </p:nvSpPr>
        <p:spPr>
          <a:xfrm>
            <a:off x="8478520" y="599440"/>
            <a:ext cx="603250" cy="5207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0070C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82363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4B5EE-7835-CDF7-F171-1D7E43133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4CCC4B-0A9F-4DF5-9B67-25C2D0CEB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Nano-</a:t>
            </a:r>
            <a:r>
              <a:rPr lang="de-DE" err="1">
                <a:latin typeface="Arial"/>
                <a:cs typeface="Arial"/>
              </a:rPr>
              <a:t>scale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flow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simulation</a:t>
            </a:r>
            <a:endParaRPr lang="de-DE" err="1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DDD3A00-4600-047B-0B0D-1413D0387F32}"/>
              </a:ext>
            </a:extLst>
          </p:cNvPr>
          <p:cNvSpPr txBox="1"/>
          <p:nvPr/>
        </p:nvSpPr>
        <p:spPr>
          <a:xfrm>
            <a:off x="180000" y="1358899"/>
            <a:ext cx="3704860" cy="378052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New features: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>
                <a:cs typeface="Arial"/>
              </a:rPr>
              <a:t>Fixed flag for particles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>
                <a:cs typeface="Arial"/>
              </a:rPr>
              <a:t>New thermostat interceptor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Simulations: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dirty="0"/>
              <a:t>Unhindered flow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u="sng" dirty="0"/>
              <a:t>Cuboid obstacle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/>
              <a:t> Spherical obstacle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/>
              <a:t> High velocity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endParaRPr lang="en-US"/>
          </a:p>
        </p:txBody>
      </p:sp>
      <p:pic>
        <p:nvPicPr>
          <p:cNvPr id="5" name="Grafik 4" descr="Ein Bild, das Screenshot, Muster, Farbigkeit enthält.&#10;&#10;Beschreibung automatisch generiert.">
            <a:extLst>
              <a:ext uri="{FF2B5EF4-FFF2-40B4-BE49-F238E27FC236}">
                <a16:creationId xmlns:a16="http://schemas.microsoft.com/office/drawing/2014/main" id="{E0ECC5E9-B994-0DED-5702-7AF990664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626" y="1041400"/>
            <a:ext cx="3423697" cy="353695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FA8B17F-D12F-2E3E-AF3A-AD88CEB1ED92}"/>
              </a:ext>
            </a:extLst>
          </p:cNvPr>
          <p:cNvSpPr/>
          <p:nvPr/>
        </p:nvSpPr>
        <p:spPr>
          <a:xfrm>
            <a:off x="8478520" y="599440"/>
            <a:ext cx="603250" cy="5207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b="1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072FF92-2F0D-D59F-16C7-65F91DCE58D5}"/>
              </a:ext>
            </a:extLst>
          </p:cNvPr>
          <p:cNvSpPr txBox="1"/>
          <p:nvPr/>
        </p:nvSpPr>
        <p:spPr>
          <a:xfrm>
            <a:off x="1270" y="4699000"/>
            <a:ext cx="613029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 err="1"/>
              <a:t>Full</a:t>
            </a:r>
            <a:r>
              <a:rPr lang="de-DE" sz="1200" dirty="0"/>
              <a:t> Video at:</a:t>
            </a:r>
            <a:endParaRPr lang="de-DE" dirty="0"/>
          </a:p>
          <a:p>
            <a:r>
              <a:rPr lang="de-DE" sz="1200" dirty="0">
                <a:ea typeface="+mn-lt"/>
                <a:cs typeface="+mn-lt"/>
              </a:rPr>
              <a:t>https://manuellerchner.github.io/MolSim-WS23-24/submissions/#sheet05</a:t>
            </a:r>
            <a:endParaRPr lang="de-DE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85460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E88EA-390B-E854-836D-936CE5BAD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B17E34-DB01-AFFB-4D0C-FA2B6C70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Nano-</a:t>
            </a:r>
            <a:r>
              <a:rPr lang="de-DE" err="1">
                <a:latin typeface="Arial"/>
                <a:cs typeface="Arial"/>
              </a:rPr>
              <a:t>scale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flow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simulation</a:t>
            </a:r>
            <a:endParaRPr lang="de-DE" err="1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8826C31-213D-EDFE-ABF1-5850376DE5D7}"/>
              </a:ext>
            </a:extLst>
          </p:cNvPr>
          <p:cNvSpPr txBox="1"/>
          <p:nvPr/>
        </p:nvSpPr>
        <p:spPr>
          <a:xfrm>
            <a:off x="180000" y="1358899"/>
            <a:ext cx="3704860" cy="378052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New features: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>
                <a:cs typeface="Arial"/>
              </a:rPr>
              <a:t>Fixed flag for particles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>
                <a:cs typeface="Arial"/>
              </a:rPr>
              <a:t>New thermostat interceptor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Simulations: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dirty="0"/>
              <a:t>Unhindered flow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u="sng" dirty="0"/>
              <a:t>Cuboid obstacle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/>
              <a:t> Spherical obstacle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/>
              <a:t> High velocity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endParaRPr lang="en-US"/>
          </a:p>
        </p:txBody>
      </p:sp>
      <p:pic>
        <p:nvPicPr>
          <p:cNvPr id="3" name="Grafik 2" descr="Ein Bild, das Text, Screenshot enthält.&#10;&#10;Beschreibung automatisch generiert.">
            <a:extLst>
              <a:ext uri="{FF2B5EF4-FFF2-40B4-BE49-F238E27FC236}">
                <a16:creationId xmlns:a16="http://schemas.microsoft.com/office/drawing/2014/main" id="{EEE605A0-3695-741D-61E8-591BB12CE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783" y="1455964"/>
            <a:ext cx="5194058" cy="3252108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BE73750F-5FBE-01A8-1A97-3FA852081559}"/>
              </a:ext>
            </a:extLst>
          </p:cNvPr>
          <p:cNvSpPr/>
          <p:nvPr/>
        </p:nvSpPr>
        <p:spPr>
          <a:xfrm>
            <a:off x="8478520" y="599440"/>
            <a:ext cx="603250" cy="5207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b="1" dirty="0">
                <a:solidFill>
                  <a:srgbClr val="0070C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60556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24D61-41E7-EDEF-423D-98C5F3C12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C2907A-0980-483C-EFF3-3DE5AF585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Nano-</a:t>
            </a:r>
            <a:r>
              <a:rPr lang="de-DE" err="1">
                <a:latin typeface="Arial"/>
                <a:cs typeface="Arial"/>
              </a:rPr>
              <a:t>scale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flow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simulation</a:t>
            </a:r>
            <a:endParaRPr lang="de-DE" err="1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F47CAD0-C5F7-129C-6943-C99718BEA41A}"/>
              </a:ext>
            </a:extLst>
          </p:cNvPr>
          <p:cNvSpPr txBox="1"/>
          <p:nvPr/>
        </p:nvSpPr>
        <p:spPr>
          <a:xfrm>
            <a:off x="180000" y="1358899"/>
            <a:ext cx="3704860" cy="378052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New features: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>
                <a:cs typeface="Arial"/>
              </a:rPr>
              <a:t>Fixed flag for particles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>
                <a:cs typeface="Arial"/>
              </a:rPr>
              <a:t>New thermostat interceptor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Simulations: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dirty="0"/>
              <a:t>Unhindered flow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dirty="0"/>
              <a:t>Cuboid obstacle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/>
              <a:t> </a:t>
            </a:r>
            <a:r>
              <a:rPr lang="en-US" u="sng" dirty="0"/>
              <a:t>Spherical obstacle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/>
              <a:t> High velocity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endParaRPr lang="en-US"/>
          </a:p>
        </p:txBody>
      </p:sp>
      <p:pic>
        <p:nvPicPr>
          <p:cNvPr id="4" name="Grafik 3" descr="Ein Bild, das Screenshot, Muster enthält.&#10;&#10;Beschreibung automatisch generiert.">
            <a:extLst>
              <a:ext uri="{FF2B5EF4-FFF2-40B4-BE49-F238E27FC236}">
                <a16:creationId xmlns:a16="http://schemas.microsoft.com/office/drawing/2014/main" id="{2D0965A1-6A88-3406-A175-AA713D7FC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223" y="889000"/>
            <a:ext cx="3474204" cy="365125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CCC47C3B-1236-1437-E7FF-6FC7EA909E6F}"/>
              </a:ext>
            </a:extLst>
          </p:cNvPr>
          <p:cNvSpPr/>
          <p:nvPr/>
        </p:nvSpPr>
        <p:spPr>
          <a:xfrm>
            <a:off x="8478520" y="599440"/>
            <a:ext cx="603250" cy="5207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5DBC44C-1CCF-7E72-2136-14400949C24C}"/>
              </a:ext>
            </a:extLst>
          </p:cNvPr>
          <p:cNvSpPr txBox="1"/>
          <p:nvPr/>
        </p:nvSpPr>
        <p:spPr>
          <a:xfrm>
            <a:off x="1270" y="4699000"/>
            <a:ext cx="613029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 err="1"/>
              <a:t>Full</a:t>
            </a:r>
            <a:r>
              <a:rPr lang="de-DE" sz="1200" dirty="0"/>
              <a:t> Video at:</a:t>
            </a:r>
            <a:endParaRPr lang="de-DE" dirty="0"/>
          </a:p>
          <a:p>
            <a:r>
              <a:rPr lang="de-DE" sz="1200" dirty="0">
                <a:ea typeface="+mn-lt"/>
                <a:cs typeface="+mn-lt"/>
              </a:rPr>
              <a:t>https://manuellerchner.github.io/MolSim-WS23-24/submissions/#sheet05</a:t>
            </a:r>
            <a:endParaRPr lang="de-DE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15831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BFB86-0DC9-BABE-C6AD-24F288B62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768DD8-7592-E6D1-A221-15292CB03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Nano-</a:t>
            </a:r>
            <a:r>
              <a:rPr lang="de-DE" err="1">
                <a:latin typeface="Arial"/>
                <a:cs typeface="Arial"/>
              </a:rPr>
              <a:t>scale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flow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simulation</a:t>
            </a:r>
            <a:endParaRPr lang="de-DE" err="1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03E9E7C-A796-041E-DD41-881A5FC58C6E}"/>
              </a:ext>
            </a:extLst>
          </p:cNvPr>
          <p:cNvSpPr txBox="1"/>
          <p:nvPr/>
        </p:nvSpPr>
        <p:spPr>
          <a:xfrm>
            <a:off x="180000" y="1358899"/>
            <a:ext cx="3704860" cy="378052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New features: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>
                <a:cs typeface="Arial"/>
              </a:rPr>
              <a:t>Fixed flag for particles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>
                <a:cs typeface="Arial"/>
              </a:rPr>
              <a:t>New thermostat interceptor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Simulations: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dirty="0"/>
              <a:t>Unhindered flow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dirty="0"/>
              <a:t>Cuboid obstacle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/>
              <a:t> </a:t>
            </a:r>
            <a:r>
              <a:rPr lang="en-US" u="sng" dirty="0"/>
              <a:t>Spherical obstacle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/>
              <a:t> High velocity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endParaRPr lang="en-US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46C359B-4FF2-F0E5-A851-C4EE26624687}"/>
              </a:ext>
            </a:extLst>
          </p:cNvPr>
          <p:cNvSpPr/>
          <p:nvPr/>
        </p:nvSpPr>
        <p:spPr>
          <a:xfrm>
            <a:off x="8478520" y="599440"/>
            <a:ext cx="603250" cy="5207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b="1" dirty="0">
                <a:solidFill>
                  <a:srgbClr val="0070C0"/>
                </a:solidFill>
              </a:rPr>
              <a:t>3</a:t>
            </a:r>
          </a:p>
        </p:txBody>
      </p:sp>
      <p:pic>
        <p:nvPicPr>
          <p:cNvPr id="3" name="Grafik 2" descr="Ein Bild, das Text, Diagramm, Reihe enthält.&#10;&#10;Beschreibung automatisch generiert.">
            <a:extLst>
              <a:ext uri="{FF2B5EF4-FFF2-40B4-BE49-F238E27FC236}">
                <a16:creationId xmlns:a16="http://schemas.microsoft.com/office/drawing/2014/main" id="{9F222013-17EA-B83C-C03D-9C7A757F8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400" y="1882181"/>
            <a:ext cx="5245100" cy="283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65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Simulation </a:t>
            </a:r>
            <a:r>
              <a:rPr lang="de-DE" err="1">
                <a:latin typeface="Arial"/>
                <a:cs typeface="Arial"/>
              </a:rPr>
              <a:t>of</a:t>
            </a:r>
            <a:r>
              <a:rPr lang="de-DE">
                <a:latin typeface="Arial"/>
                <a:cs typeface="Arial"/>
              </a:rPr>
              <a:t> a </a:t>
            </a:r>
            <a:r>
              <a:rPr lang="de-DE" err="1">
                <a:latin typeface="Arial"/>
                <a:cs typeface="Arial"/>
              </a:rPr>
              <a:t>membrane</a:t>
            </a:r>
            <a:endParaRPr lang="de-DE" err="1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2826BAB-818A-63E8-F70F-10B72FFFF8A7}"/>
              </a:ext>
            </a:extLst>
          </p:cNvPr>
          <p:cNvSpPr txBox="1"/>
          <p:nvPr/>
        </p:nvSpPr>
        <p:spPr>
          <a:xfrm>
            <a:off x="180000" y="1525033"/>
            <a:ext cx="4730782" cy="336502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Harmonic Force</a:t>
            </a:r>
            <a:endParaRPr lang="de-DE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⇒ save neighbors for each particle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⇒ save spring constant k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The temporary force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⇒ acts on selected set of particles </a:t>
            </a:r>
            <a:endParaRPr lang="en-US" b="1">
              <a:cs typeface="Arial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⇒ acts for a specified amount of time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>
                <a:cs typeface="Arial"/>
              </a:rPr>
              <a:t>No Outflow boundaries</a:t>
            </a:r>
            <a:endParaRPr lang="en-US">
              <a:cs typeface="Arial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3" name="Grafik 2" descr="Ein Bild, das Muster, Symmetrie, Kreis, Schwarzweiß enthält.&#10;&#10;Beschreibung automatisch generiert.">
            <a:extLst>
              <a:ext uri="{FF2B5EF4-FFF2-40B4-BE49-F238E27FC236}">
                <a16:creationId xmlns:a16="http://schemas.microsoft.com/office/drawing/2014/main" id="{D1F91599-980B-A005-C780-BA53D9A6D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611" y="918605"/>
            <a:ext cx="2327564" cy="2296886"/>
          </a:xfrm>
          <a:prstGeom prst="rect">
            <a:avLst/>
          </a:prstGeom>
        </p:spPr>
      </p:pic>
      <p:pic>
        <p:nvPicPr>
          <p:cNvPr id="6" name="Grafik 5" descr="Ein Bild, das Entwurf, Kunst enthält.&#10;&#10;Beschreibung automatisch generiert.">
            <a:extLst>
              <a:ext uri="{FF2B5EF4-FFF2-40B4-BE49-F238E27FC236}">
                <a16:creationId xmlns:a16="http://schemas.microsoft.com/office/drawing/2014/main" id="{103A4F63-C397-4552-91A3-642032A3F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837" y="3211622"/>
            <a:ext cx="3607131" cy="145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082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330A3-C874-F8CF-B0CB-9CE46DBEE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2058F4-6634-2082-05D9-35060F101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Nano-</a:t>
            </a:r>
            <a:r>
              <a:rPr lang="de-DE" err="1">
                <a:latin typeface="Arial"/>
                <a:cs typeface="Arial"/>
              </a:rPr>
              <a:t>scale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flow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simulation</a:t>
            </a:r>
            <a:endParaRPr lang="de-DE" err="1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CFD4BD4-F960-36F7-0B60-A725698D044F}"/>
              </a:ext>
            </a:extLst>
          </p:cNvPr>
          <p:cNvSpPr txBox="1"/>
          <p:nvPr/>
        </p:nvSpPr>
        <p:spPr>
          <a:xfrm>
            <a:off x="180000" y="1358899"/>
            <a:ext cx="3704860" cy="12875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New features: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cs typeface="Arial"/>
              </a:rPr>
              <a:t>Fixed flag for particles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cs typeface="Arial"/>
              </a:rPr>
              <a:t>New thermostat interceptor</a:t>
            </a:r>
          </a:p>
        </p:txBody>
      </p:sp>
      <p:pic>
        <p:nvPicPr>
          <p:cNvPr id="4" name="Grafik 3" descr="Ein Bild, das Screenshot, Text, Kreis, Grafiken enthält.&#10;&#10;Beschreibung automatisch generiert.">
            <a:extLst>
              <a:ext uri="{FF2B5EF4-FFF2-40B4-BE49-F238E27FC236}">
                <a16:creationId xmlns:a16="http://schemas.microsoft.com/office/drawing/2014/main" id="{B031A795-6A83-26F2-2A09-579297A45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642" y="1254579"/>
            <a:ext cx="4689022" cy="33147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0A03509-1F35-B222-9DB7-F1580A251EF4}"/>
              </a:ext>
            </a:extLst>
          </p:cNvPr>
          <p:cNvSpPr txBox="1"/>
          <p:nvPr/>
        </p:nvSpPr>
        <p:spPr>
          <a:xfrm>
            <a:off x="172720" y="2646680"/>
            <a:ext cx="3708400" cy="21185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b="1" dirty="0">
                <a:cs typeface="Arial"/>
              </a:rPr>
              <a:t>Simulations:</a:t>
            </a:r>
            <a:endParaRPr lang="en-US" dirty="0">
              <a:cs typeface="Arial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dirty="0">
                <a:cs typeface="Arial"/>
              </a:rPr>
              <a:t>Unhindered flow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dirty="0">
                <a:cs typeface="Arial"/>
              </a:rPr>
              <a:t>Cuboid obstacle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dirty="0">
                <a:cs typeface="Arial"/>
              </a:rPr>
              <a:t>Spherical obstacle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u="sng" dirty="0">
                <a:cs typeface="Arial"/>
              </a:rPr>
              <a:t>High velocity</a:t>
            </a:r>
            <a:endParaRPr lang="de-DE" u="sng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41C47F5-19A1-500E-8FC0-BB58D195D73F}"/>
              </a:ext>
            </a:extLst>
          </p:cNvPr>
          <p:cNvSpPr/>
          <p:nvPr/>
        </p:nvSpPr>
        <p:spPr>
          <a:xfrm>
            <a:off x="8478520" y="599440"/>
            <a:ext cx="603250" cy="5207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74C616D-F03A-03EA-7566-F51E3064C94A}"/>
              </a:ext>
            </a:extLst>
          </p:cNvPr>
          <p:cNvSpPr txBox="1"/>
          <p:nvPr/>
        </p:nvSpPr>
        <p:spPr>
          <a:xfrm>
            <a:off x="1270" y="4699000"/>
            <a:ext cx="613029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 err="1"/>
              <a:t>Full</a:t>
            </a:r>
            <a:r>
              <a:rPr lang="de-DE" sz="1200" dirty="0"/>
              <a:t> Video at:</a:t>
            </a:r>
            <a:endParaRPr lang="de-DE" dirty="0"/>
          </a:p>
          <a:p>
            <a:r>
              <a:rPr lang="de-DE" sz="1200" dirty="0">
                <a:ea typeface="+mn-lt"/>
                <a:cs typeface="+mn-lt"/>
              </a:rPr>
              <a:t>https://manuellerchner.github.io/MolSim-WS23-24/submissions/#sheet05</a:t>
            </a:r>
            <a:endParaRPr lang="de-DE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8720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Arial"/>
                <a:cs typeface="Arial"/>
              </a:rPr>
              <a:t>Crystalization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of</a:t>
            </a:r>
            <a:r>
              <a:rPr lang="de-DE">
                <a:latin typeface="Arial"/>
                <a:cs typeface="Arial"/>
              </a:rPr>
              <a:t> Argon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2826BAB-818A-63E8-F70F-10B72FFFF8A7}"/>
              </a:ext>
            </a:extLst>
          </p:cNvPr>
          <p:cNvSpPr txBox="1"/>
          <p:nvPr/>
        </p:nvSpPr>
        <p:spPr>
          <a:xfrm>
            <a:off x="180000" y="1525033"/>
            <a:ext cx="4530545" cy="304750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Implementation:</a:t>
            </a:r>
            <a:endParaRPr lang="de-DE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cs typeface="Arial"/>
              </a:rPr>
              <a:t>Smoothed Lennard Jones Potential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cs typeface="Arial"/>
              </a:rPr>
              <a:t>Measurements as Interceptors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cs typeface="Arial"/>
              </a:rPr>
              <a:t>Qualitative Analysis: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sz="1600" dirty="0">
                <a:cs typeface="Arial"/>
              </a:rPr>
              <a:t>Energy is taken out of the system until the attractive LJ outweighs Temperature</a:t>
            </a:r>
            <a:endParaRPr lang="en-US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cs typeface="Arial"/>
              </a:rPr>
              <a:t>Smaller and more holes in supercooled crystal</a:t>
            </a:r>
          </a:p>
        </p:txBody>
      </p:sp>
      <p:pic>
        <p:nvPicPr>
          <p:cNvPr id="3" name="Grafik 2" descr="Ein Bild, das Spiegel, Gold, Im Haus enthält.&#10;&#10;Beschreibung automatisch generiert.">
            <a:extLst>
              <a:ext uri="{FF2B5EF4-FFF2-40B4-BE49-F238E27FC236}">
                <a16:creationId xmlns:a16="http://schemas.microsoft.com/office/drawing/2014/main" id="{3A12C084-0FB9-A97D-7EA8-7AECAEE85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10" r="148" b="5138"/>
          <a:stretch/>
        </p:blipFill>
        <p:spPr>
          <a:xfrm>
            <a:off x="4785632" y="1577068"/>
            <a:ext cx="4278544" cy="280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046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A8078-C4A6-FAC0-2543-7DBABEA16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89D805-45DD-ED56-04EF-AF6FBA494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Arial"/>
                <a:cs typeface="Arial"/>
              </a:rPr>
              <a:t>Crystalization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of</a:t>
            </a:r>
            <a:r>
              <a:rPr lang="de-DE">
                <a:latin typeface="Arial"/>
                <a:cs typeface="Arial"/>
              </a:rPr>
              <a:t> Argon</a:t>
            </a:r>
            <a:endParaRPr lang="de-DE" dirty="0"/>
          </a:p>
        </p:txBody>
      </p:sp>
      <p:pic>
        <p:nvPicPr>
          <p:cNvPr id="4" name="Grafik 3" descr="Ein Bild, das Text, Screenshot, Grafiksoftware, Multimedia-Software enthält.&#10;&#10;Beschreibung automatisch generiert.">
            <a:extLst>
              <a:ext uri="{FF2B5EF4-FFF2-40B4-BE49-F238E27FC236}">
                <a16:creationId xmlns:a16="http://schemas.microsoft.com/office/drawing/2014/main" id="{6D515E9F-22CE-0BAB-B892-2E207C47B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036" y="1019176"/>
            <a:ext cx="6582682" cy="370250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EC909FD-BA2F-90D8-D730-73B97028AB2B}"/>
              </a:ext>
            </a:extLst>
          </p:cNvPr>
          <p:cNvSpPr txBox="1"/>
          <p:nvPr/>
        </p:nvSpPr>
        <p:spPr>
          <a:xfrm>
            <a:off x="1270" y="4699000"/>
            <a:ext cx="613029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 err="1"/>
              <a:t>Full</a:t>
            </a:r>
            <a:r>
              <a:rPr lang="de-DE" sz="1200" dirty="0"/>
              <a:t> Video at:</a:t>
            </a:r>
            <a:endParaRPr lang="de-DE" dirty="0"/>
          </a:p>
          <a:p>
            <a:r>
              <a:rPr lang="de-DE" sz="1200" dirty="0">
                <a:ea typeface="+mn-lt"/>
                <a:cs typeface="+mn-lt"/>
              </a:rPr>
              <a:t>https://manuellerchner.github.io/MolSim-WS23-24/submissions/#sheet05</a:t>
            </a:r>
            <a:endParaRPr lang="de-DE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92536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A9AAE-88BF-B3DC-52C1-13E7D56FE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0AAE33-C2C6-A4BA-7BBF-FD061F409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Arial"/>
                <a:cs typeface="Arial"/>
              </a:rPr>
              <a:t>Crystalization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of</a:t>
            </a:r>
            <a:r>
              <a:rPr lang="de-DE">
                <a:latin typeface="Arial"/>
                <a:cs typeface="Arial"/>
              </a:rPr>
              <a:t> Argon</a:t>
            </a:r>
            <a:endParaRPr lang="de-DE" dirty="0"/>
          </a:p>
        </p:txBody>
      </p:sp>
      <p:pic>
        <p:nvPicPr>
          <p:cNvPr id="3" name="Grafik 2" descr="Ein Bild, das Text, Screenshot enthält.&#10;&#10;Beschreibung automatisch generiert.">
            <a:extLst>
              <a:ext uri="{FF2B5EF4-FFF2-40B4-BE49-F238E27FC236}">
                <a16:creationId xmlns:a16="http://schemas.microsoft.com/office/drawing/2014/main" id="{C5428929-C82F-5732-5656-F23E8D040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036" y="1020536"/>
            <a:ext cx="6592661" cy="370114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F107197-7570-1E63-0DA7-2D843CAFA2EC}"/>
              </a:ext>
            </a:extLst>
          </p:cNvPr>
          <p:cNvSpPr txBox="1"/>
          <p:nvPr/>
        </p:nvSpPr>
        <p:spPr>
          <a:xfrm>
            <a:off x="1270" y="4699000"/>
            <a:ext cx="613029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 err="1"/>
              <a:t>Full</a:t>
            </a:r>
            <a:r>
              <a:rPr lang="de-DE" sz="1200" dirty="0"/>
              <a:t> Video at:</a:t>
            </a:r>
            <a:endParaRPr lang="de-DE" dirty="0"/>
          </a:p>
          <a:p>
            <a:r>
              <a:rPr lang="de-DE" sz="1200" dirty="0">
                <a:ea typeface="+mn-lt"/>
                <a:cs typeface="+mn-lt"/>
              </a:rPr>
              <a:t>https://manuellerchner.github.io/MolSim-WS23-24/submissions/#sheet05</a:t>
            </a:r>
            <a:endParaRPr lang="de-DE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63992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C3C1C-3E6B-1D2D-1C38-9EAE53391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7293FA-29CE-4A14-3C24-0D5E7820D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Arial"/>
                <a:cs typeface="Arial"/>
              </a:rPr>
              <a:t>Crystalization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of</a:t>
            </a:r>
            <a:r>
              <a:rPr lang="de-DE">
                <a:latin typeface="Arial"/>
                <a:cs typeface="Arial"/>
              </a:rPr>
              <a:t> Argon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F04B43B-075E-4DF2-DC96-C0167C906F46}"/>
              </a:ext>
            </a:extLst>
          </p:cNvPr>
          <p:cNvSpPr txBox="1"/>
          <p:nvPr/>
        </p:nvSpPr>
        <p:spPr>
          <a:xfrm>
            <a:off x="180000" y="1525033"/>
            <a:ext cx="4530545" cy="23550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b="1" dirty="0">
                <a:cs typeface="Arial"/>
              </a:rPr>
              <a:t>Quantitative Analysis: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de-DE" u="sng" dirty="0"/>
              <a:t>Diffusion &amp; </a:t>
            </a:r>
            <a:r>
              <a:rPr lang="de-DE" u="sng" dirty="0" err="1"/>
              <a:t>Temperature</a:t>
            </a:r>
            <a:r>
              <a:rPr lang="de-DE" u="sng" dirty="0"/>
              <a:t> </a:t>
            </a:r>
            <a:r>
              <a:rPr lang="de-DE" u="sng" dirty="0" err="1"/>
              <a:t>History</a:t>
            </a:r>
            <a:endParaRPr lang="de-DE" u="sng"/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de-DE" dirty="0">
                <a:cs typeface="Arial"/>
              </a:rPr>
              <a:t>Radial Distribution </a:t>
            </a:r>
            <a:r>
              <a:rPr lang="de-DE" dirty="0" err="1">
                <a:cs typeface="Arial"/>
              </a:rPr>
              <a:t>Function</a:t>
            </a:r>
            <a:endParaRPr lang="de-DE"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b="1" dirty="0">
                <a:cs typeface="Arial"/>
              </a:rPr>
              <a:t>Explanation: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sz="1600" dirty="0">
                <a:cs typeface="Arial"/>
              </a:rPr>
              <a:t>Fast nucleation rate 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sz="1600" dirty="0">
                <a:cs typeface="Arial"/>
              </a:rPr>
              <a:t>Less time to distribute in space</a:t>
            </a:r>
          </a:p>
        </p:txBody>
      </p:sp>
      <p:pic>
        <p:nvPicPr>
          <p:cNvPr id="3" name="Grafik 2" descr="Ein Bild, das Text, Reihe, Diagramm, Screenshot enthält.&#10;&#10;Beschreibung automatisch generiert.">
            <a:extLst>
              <a:ext uri="{FF2B5EF4-FFF2-40B4-BE49-F238E27FC236}">
                <a16:creationId xmlns:a16="http://schemas.microsoft.com/office/drawing/2014/main" id="{D57D6AB5-CA35-785A-74DF-18DEEB518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473" y="2452007"/>
            <a:ext cx="3429886" cy="2245179"/>
          </a:xfrm>
          <a:prstGeom prst="rect">
            <a:avLst/>
          </a:prstGeom>
        </p:spPr>
      </p:pic>
      <p:pic>
        <p:nvPicPr>
          <p:cNvPr id="4" name="Grafik 3" descr="Ein Bild, das Text, Reihe, Diagramm, Screenshot enthält.&#10;&#10;Beschreibung automatisch generiert.">
            <a:extLst>
              <a:ext uri="{FF2B5EF4-FFF2-40B4-BE49-F238E27FC236}">
                <a16:creationId xmlns:a16="http://schemas.microsoft.com/office/drawing/2014/main" id="{61D01161-2330-3FF7-49C4-EE895FC76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200" y="631438"/>
            <a:ext cx="3822700" cy="178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97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63F2F-8E47-CD51-9ACF-C9D512A6A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D772A8-10C6-839E-DC6C-573705F7D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Arial"/>
                <a:cs typeface="Arial"/>
              </a:rPr>
              <a:t>Crystalization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of</a:t>
            </a:r>
            <a:r>
              <a:rPr lang="de-DE">
                <a:latin typeface="Arial"/>
                <a:cs typeface="Arial"/>
              </a:rPr>
              <a:t> Argon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5B80814-187C-32D3-2DAD-F81009EFD1C8}"/>
              </a:ext>
            </a:extLst>
          </p:cNvPr>
          <p:cNvSpPr txBox="1"/>
          <p:nvPr/>
        </p:nvSpPr>
        <p:spPr>
          <a:xfrm>
            <a:off x="180000" y="1525033"/>
            <a:ext cx="4530545" cy="24416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b="1" dirty="0">
                <a:cs typeface="Arial"/>
              </a:rPr>
              <a:t>Quantitative Analysis: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de-DE" dirty="0"/>
              <a:t>Diffusion &amp;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dirty="0" err="1"/>
              <a:t>History</a:t>
            </a:r>
            <a:endParaRPr lang="de-DE" dirty="0"/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de-DE" u="sng" dirty="0">
                <a:cs typeface="Arial"/>
              </a:rPr>
              <a:t>Radial Distribution </a:t>
            </a:r>
            <a:r>
              <a:rPr lang="de-DE" u="sng" dirty="0" err="1">
                <a:cs typeface="Arial"/>
              </a:rPr>
              <a:t>Function</a:t>
            </a:r>
            <a:endParaRPr lang="de-DE" u="sng" dirty="0"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b="1" dirty="0">
                <a:cs typeface="Arial"/>
              </a:rPr>
              <a:t>Explanation:</a:t>
            </a:r>
          </a:p>
          <a:p>
            <a:pPr marL="742950" lvl="1" indent="-285750">
              <a:lnSpc>
                <a:spcPct val="150000"/>
              </a:lnSpc>
              <a:buFont typeface="Arial,Sans-Serif"/>
              <a:buChar char="•"/>
            </a:pPr>
            <a:r>
              <a:rPr lang="en-US" dirty="0">
                <a:cs typeface="Arial"/>
              </a:rPr>
              <a:t>Fast nucleation rate </a:t>
            </a:r>
          </a:p>
          <a:p>
            <a:pPr marL="742950" lvl="1" indent="-285750">
              <a:lnSpc>
                <a:spcPct val="150000"/>
              </a:lnSpc>
              <a:buFont typeface="Arial,Sans-Serif"/>
              <a:buChar char="•"/>
            </a:pPr>
            <a:r>
              <a:rPr lang="en-US" dirty="0">
                <a:cs typeface="Arial"/>
              </a:rPr>
              <a:t>Less time to distribute in space</a:t>
            </a:r>
          </a:p>
        </p:txBody>
      </p:sp>
      <p:pic>
        <p:nvPicPr>
          <p:cNvPr id="5" name="Grafik 4" descr="Ein Bild, das Text, Diagramm, Screenshot, Reihe enthält.&#10;&#10;Beschreibung automatisch generiert.">
            <a:extLst>
              <a:ext uri="{FF2B5EF4-FFF2-40B4-BE49-F238E27FC236}">
                <a16:creationId xmlns:a16="http://schemas.microsoft.com/office/drawing/2014/main" id="{4396B674-69DE-D413-11C7-F32226075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630" y="2643414"/>
            <a:ext cx="3169887" cy="2075090"/>
          </a:xfrm>
          <a:prstGeom prst="rect">
            <a:avLst/>
          </a:prstGeom>
        </p:spPr>
      </p:pic>
      <p:pic>
        <p:nvPicPr>
          <p:cNvPr id="6" name="Grafik 5" descr="Ein Bild, das Text, Diagramm, Reihe, Screenshot enthält.&#10;&#10;Beschreibung automatisch generiert.">
            <a:extLst>
              <a:ext uri="{FF2B5EF4-FFF2-40B4-BE49-F238E27FC236}">
                <a16:creationId xmlns:a16="http://schemas.microsoft.com/office/drawing/2014/main" id="{0D169911-7977-E5AD-8F5C-1277CE74A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350" y="544285"/>
            <a:ext cx="3176691" cy="207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401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>
                <a:latin typeface="Arial"/>
                <a:cs typeface="Arial"/>
              </a:rPr>
              <a:t>Summary </a:t>
            </a:r>
            <a:r>
              <a:rPr lang="de-DE" sz="3200" err="1">
                <a:latin typeface="Arial"/>
                <a:cs typeface="Arial"/>
              </a:rPr>
              <a:t>of</a:t>
            </a:r>
            <a:r>
              <a:rPr lang="de-DE" sz="3200">
                <a:latin typeface="Arial"/>
                <a:cs typeface="Arial"/>
              </a:rPr>
              <a:t> cool </a:t>
            </a:r>
            <a:r>
              <a:rPr lang="de-DE" sz="3200" err="1">
                <a:latin typeface="Arial"/>
                <a:cs typeface="Arial"/>
              </a:rPr>
              <a:t>thin</a:t>
            </a:r>
            <a:r>
              <a:rPr lang="de-DE" err="1">
                <a:latin typeface="Arial"/>
                <a:cs typeface="Arial"/>
              </a:rPr>
              <a:t>gs</a:t>
            </a:r>
            <a:endParaRPr lang="de-DE" err="1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4D0A548-FB2C-B97D-0E3C-1F8E69E60660}"/>
              </a:ext>
            </a:extLst>
          </p:cNvPr>
          <p:cNvSpPr txBox="1"/>
          <p:nvPr/>
        </p:nvSpPr>
        <p:spPr>
          <a:xfrm>
            <a:off x="365760" y="1422400"/>
            <a:ext cx="8397240" cy="29495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a </a:t>
            </a:r>
            <a:r>
              <a:rPr lang="de-DE" dirty="0" err="1"/>
              <a:t>satisfying</a:t>
            </a:r>
            <a:r>
              <a:rPr lang="de-DE" dirty="0"/>
              <a:t> </a:t>
            </a:r>
            <a:r>
              <a:rPr lang="de-DE" dirty="0" err="1"/>
              <a:t>simulation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rubber</a:t>
            </a:r>
            <a:r>
              <a:rPr lang="de-DE" dirty="0"/>
              <a:t> </a:t>
            </a:r>
            <a:r>
              <a:rPr lang="de-DE" dirty="0" err="1"/>
              <a:t>cubes</a:t>
            </a:r>
            <a:r>
              <a:rPr lang="de-DE" dirty="0"/>
              <a:t> 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a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Prof. Bungartz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accelerated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simulation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threading</a:t>
            </a:r>
            <a:r>
              <a:rPr lang="de-DE" dirty="0"/>
              <a:t> 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observed</a:t>
            </a:r>
            <a:r>
              <a:rPr lang="de-DE" dirty="0"/>
              <a:t> </a:t>
            </a:r>
            <a:r>
              <a:rPr lang="de-DE" dirty="0" err="1"/>
              <a:t>unstable</a:t>
            </a:r>
            <a:r>
              <a:rPr lang="de-DE" dirty="0"/>
              <a:t> </a:t>
            </a:r>
            <a:r>
              <a:rPr lang="de-DE" dirty="0" err="1"/>
              <a:t>chaotic</a:t>
            </a:r>
            <a:r>
              <a:rPr lang="de-DE" dirty="0"/>
              <a:t> </a:t>
            </a:r>
            <a:r>
              <a:rPr lang="de-DE" dirty="0" err="1"/>
              <a:t>system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analysed</a:t>
            </a:r>
            <a:r>
              <a:rPr lang="de-DE" dirty="0"/>
              <a:t> a </a:t>
            </a:r>
            <a:r>
              <a:rPr lang="de-DE" dirty="0" err="1"/>
              <a:t>particle</a:t>
            </a:r>
            <a:r>
              <a:rPr lang="de-DE" dirty="0"/>
              <a:t> </a:t>
            </a:r>
            <a:r>
              <a:rPr lang="de-DE" dirty="0" err="1"/>
              <a:t>flow</a:t>
            </a:r>
            <a:r>
              <a:rPr lang="de-DE" dirty="0"/>
              <a:t> on nano-</a:t>
            </a:r>
            <a:r>
              <a:rPr lang="de-DE" dirty="0" err="1"/>
              <a:t>scale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dirty="0" err="1"/>
              <a:t>We</a:t>
            </a:r>
            <a:r>
              <a:rPr lang="de-DE" dirty="0"/>
              <a:t> ran </a:t>
            </a:r>
            <a:r>
              <a:rPr lang="de-DE" dirty="0" err="1"/>
              <a:t>hours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argon</a:t>
            </a:r>
            <a:r>
              <a:rPr lang="de-DE" dirty="0"/>
              <a:t> </a:t>
            </a:r>
            <a:r>
              <a:rPr lang="de-DE" dirty="0" err="1"/>
              <a:t>simulation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74842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References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4C7EFB4-79EF-F309-3F30-A8F8206F9E87}"/>
              </a:ext>
            </a:extLst>
          </p:cNvPr>
          <p:cNvSpPr txBox="1"/>
          <p:nvPr/>
        </p:nvSpPr>
        <p:spPr>
          <a:xfrm>
            <a:off x="232587" y="1209452"/>
            <a:ext cx="8180424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00" dirty="0">
                <a:cs typeface="Arial"/>
              </a:rPr>
              <a:t>Waves</a:t>
            </a:r>
            <a:r>
              <a:rPr lang="de-DE" sz="1000" dirty="0">
                <a:solidFill>
                  <a:schemeClr val="tx2">
                    <a:lumMod val="75000"/>
                  </a:schemeClr>
                </a:solidFill>
                <a:cs typeface="Arial"/>
              </a:rPr>
              <a:t>: </a:t>
            </a:r>
            <a:r>
              <a:rPr lang="de-DE" sz="1000" dirty="0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https://www.pinterest.de/pin/harmonic-waves-in-architecture-google-search-musicperformance-music-performance-architecture--690247080384012557/</a:t>
            </a:r>
            <a:endParaRPr lang="de-DE" sz="1000" dirty="0">
              <a:solidFill>
                <a:schemeClr val="tx2">
                  <a:lumMod val="75000"/>
                </a:schemeClr>
              </a:solidFill>
              <a:ea typeface="+mn-lt"/>
              <a:cs typeface="+mn-lt"/>
            </a:endParaRPr>
          </a:p>
          <a:p>
            <a:r>
              <a:rPr lang="de-DE" sz="1000" dirty="0">
                <a:cs typeface="Arial"/>
              </a:rPr>
              <a:t>Domain </a:t>
            </a:r>
            <a:r>
              <a:rPr lang="de-DE" sz="1000" dirty="0" err="1">
                <a:cs typeface="Arial"/>
              </a:rPr>
              <a:t>partitioning</a:t>
            </a:r>
            <a:r>
              <a:rPr lang="de-DE" sz="1000" dirty="0">
                <a:solidFill>
                  <a:schemeClr val="tx2">
                    <a:lumMod val="75000"/>
                  </a:schemeClr>
                </a:solidFill>
                <a:cs typeface="Arial"/>
              </a:rPr>
              <a:t>: </a:t>
            </a:r>
            <a:r>
              <a:rPr lang="de-DE" sz="1000" dirty="0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profile/Fabio-Gratl/publication/357143093_N_Ways_to_Simulate_Short-Range_Particle_Systems_Automated_Algorithm_Selection_with_the_Node-Level_Library_AutoPas/links/649acc9cc41fb852dd355f24/N-Ways-to-Simulate-Short-Range-Particle-Systems-Automated-Algorithm-Selection-with-the-Node-Level-Library-AutoPas.pdf</a:t>
            </a:r>
            <a:endParaRPr lang="de-DE" sz="1000" dirty="0">
              <a:solidFill>
                <a:schemeClr val="tx2">
                  <a:lumMod val="75000"/>
                </a:schemeClr>
              </a:solidFill>
              <a:ea typeface="+mn-lt"/>
              <a:cs typeface="+mn-lt"/>
            </a:endParaRPr>
          </a:p>
          <a:p>
            <a:r>
              <a:rPr lang="de-DE" sz="1000" dirty="0">
                <a:solidFill>
                  <a:srgbClr val="000000"/>
                </a:solidFill>
                <a:ea typeface="+mn-lt"/>
                <a:cs typeface="+mn-lt"/>
              </a:rPr>
              <a:t>Threads: </a:t>
            </a:r>
            <a:r>
              <a:rPr lang="de-DE" sz="1000" dirty="0">
                <a:solidFill>
                  <a:srgbClr val="000000"/>
                </a:solidFill>
                <a:ea typeface="+mn-lt"/>
                <a:cs typeface="+mn-lt"/>
                <a:hlinkClick r:id="rId4"/>
              </a:rPr>
              <a:t>https://en.wikipedia.org/wiki/Thread_pool</a:t>
            </a:r>
            <a:r>
              <a:rPr lang="de-DE" sz="1000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</a:p>
          <a:p>
            <a:r>
              <a:rPr lang="de-DE" sz="1000" dirty="0">
                <a:solidFill>
                  <a:srgbClr val="000000"/>
                </a:solidFill>
                <a:ea typeface="+mn-lt"/>
                <a:cs typeface="+mn-lt"/>
              </a:rPr>
              <a:t>Reynolds </a:t>
            </a:r>
            <a:r>
              <a:rPr lang="de-DE" sz="1000" dirty="0" err="1">
                <a:solidFill>
                  <a:srgbClr val="000000"/>
                </a:solidFill>
                <a:ea typeface="+mn-lt"/>
                <a:cs typeface="+mn-lt"/>
              </a:rPr>
              <a:t>number</a:t>
            </a:r>
            <a:r>
              <a:rPr lang="de-DE" sz="1000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de-DE" sz="1000" dirty="0">
                <a:solidFill>
                  <a:srgbClr val="000000"/>
                </a:solidFill>
                <a:ea typeface="+mn-lt"/>
                <a:cs typeface="+mn-lt"/>
                <a:hlinkClick r:id="rId5"/>
              </a:rPr>
              <a:t>https://www.nuclear-power.com/nuclear-engineering/fluid-dynamics/reynolds-number/reynolds-number-for-turbulent-flow/</a:t>
            </a:r>
            <a:endParaRPr lang="de-DE" sz="1000" dirty="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de-DE" sz="1000" dirty="0">
                <a:solidFill>
                  <a:srgbClr val="000000"/>
                </a:solidFill>
                <a:ea typeface="+mn-lt"/>
                <a:cs typeface="+mn-lt"/>
              </a:rPr>
              <a:t>Argon </a:t>
            </a:r>
            <a:r>
              <a:rPr lang="de-DE" sz="1000" dirty="0" err="1">
                <a:solidFill>
                  <a:srgbClr val="000000"/>
                </a:solidFill>
                <a:ea typeface="+mn-lt"/>
                <a:cs typeface="+mn-lt"/>
              </a:rPr>
              <a:t>crystal</a:t>
            </a:r>
            <a:r>
              <a:rPr lang="de-DE" sz="10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de-DE" sz="1000" dirty="0">
                <a:solidFill>
                  <a:srgbClr val="000000"/>
                </a:solidFill>
                <a:ea typeface="+mn-lt"/>
                <a:cs typeface="+mn-lt"/>
                <a:hlinkClick r:id="rId6"/>
              </a:rPr>
              <a:t>https://en.wikipedia.org/wiki/Argon#/media/File:CsCrystals.JPG</a:t>
            </a:r>
            <a:r>
              <a:rPr lang="de-DE" sz="1000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</a:p>
          <a:p>
            <a:endParaRPr lang="de-DE" sz="1000" dirty="0">
              <a:solidFill>
                <a:srgbClr val="000000"/>
              </a:solidFill>
              <a:ea typeface="+mn-lt"/>
              <a:cs typeface="+mn-lt"/>
            </a:endParaRPr>
          </a:p>
          <a:p>
            <a:endParaRPr lang="de-DE" sz="1000">
              <a:solidFill>
                <a:srgbClr val="000000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4197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DE097-72CE-8BF8-418D-1D38D1F8B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B0FD90-2FBA-1425-06FB-A8494AE52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Simulation </a:t>
            </a:r>
            <a:r>
              <a:rPr lang="de-DE" err="1">
                <a:latin typeface="Arial"/>
                <a:cs typeface="Arial"/>
              </a:rPr>
              <a:t>of</a:t>
            </a:r>
            <a:r>
              <a:rPr lang="de-DE">
                <a:latin typeface="Arial"/>
                <a:cs typeface="Arial"/>
              </a:rPr>
              <a:t> a </a:t>
            </a:r>
            <a:r>
              <a:rPr lang="de-DE" err="1">
                <a:latin typeface="Arial"/>
                <a:cs typeface="Arial"/>
              </a:rPr>
              <a:t>membrane</a:t>
            </a:r>
            <a:endParaRPr lang="de-DE" err="1"/>
          </a:p>
        </p:txBody>
      </p:sp>
      <p:pic>
        <p:nvPicPr>
          <p:cNvPr id="4" name="Grafik 3" descr="Ein Bild, das Screenshot, Multimedia-Software, Grafiksoftware, 3D-Modellierung enthält.&#10;&#10;Beschreibung automatisch generiert.">
            <a:extLst>
              <a:ext uri="{FF2B5EF4-FFF2-40B4-BE49-F238E27FC236}">
                <a16:creationId xmlns:a16="http://schemas.microsoft.com/office/drawing/2014/main" id="{E7B44E96-DD08-AB29-C6D4-A77769BE6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110" y="1061357"/>
            <a:ext cx="6301345" cy="354033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3195854-AA47-20F5-756C-52FC030CFBC2}"/>
              </a:ext>
            </a:extLst>
          </p:cNvPr>
          <p:cNvSpPr txBox="1"/>
          <p:nvPr/>
        </p:nvSpPr>
        <p:spPr>
          <a:xfrm>
            <a:off x="1270" y="4699000"/>
            <a:ext cx="613029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 err="1"/>
              <a:t>Full</a:t>
            </a:r>
            <a:r>
              <a:rPr lang="de-DE" sz="1200" dirty="0"/>
              <a:t> Video at:</a:t>
            </a:r>
            <a:endParaRPr lang="de-DE" dirty="0"/>
          </a:p>
          <a:p>
            <a:r>
              <a:rPr lang="de-DE" sz="1200" dirty="0">
                <a:ea typeface="+mn-lt"/>
                <a:cs typeface="+mn-lt"/>
              </a:rPr>
              <a:t>https://manuellerchner.github.io/MolSim-WS23-24/submissions/#sheet05</a:t>
            </a:r>
            <a:endParaRPr lang="de-DE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6950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1591D-0390-D6E5-5673-6B1A4667E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EF6A0F-C25E-B4EC-B43B-058ACEBB2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Simulation </a:t>
            </a:r>
            <a:r>
              <a:rPr lang="de-DE" err="1">
                <a:latin typeface="Arial"/>
                <a:cs typeface="Arial"/>
              </a:rPr>
              <a:t>of</a:t>
            </a:r>
            <a:r>
              <a:rPr lang="de-DE">
                <a:latin typeface="Arial"/>
                <a:cs typeface="Arial"/>
              </a:rPr>
              <a:t> a </a:t>
            </a:r>
            <a:r>
              <a:rPr lang="de-DE" err="1">
                <a:latin typeface="Arial"/>
                <a:cs typeface="Arial"/>
              </a:rPr>
              <a:t>membrane</a:t>
            </a:r>
            <a:endParaRPr lang="de-DE" err="1"/>
          </a:p>
        </p:txBody>
      </p:sp>
      <p:pic>
        <p:nvPicPr>
          <p:cNvPr id="6" name="Grafik 5" descr="Ein Bild, das Screenshot, 3D-Modellierung, Grafiksoftware, Multimedia-Software enthält.&#10;&#10;Beschreibung automatisch generiert.">
            <a:extLst>
              <a:ext uri="{FF2B5EF4-FFF2-40B4-BE49-F238E27FC236}">
                <a16:creationId xmlns:a16="http://schemas.microsoft.com/office/drawing/2014/main" id="{F6E2E5B6-9BA4-5071-D63A-17408BDFD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42" y="1024245"/>
            <a:ext cx="6509163" cy="367393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0218412-3911-AAF4-08C6-AEB7A781F4A3}"/>
              </a:ext>
            </a:extLst>
          </p:cNvPr>
          <p:cNvSpPr txBox="1"/>
          <p:nvPr/>
        </p:nvSpPr>
        <p:spPr>
          <a:xfrm>
            <a:off x="1270" y="4699000"/>
            <a:ext cx="613029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 err="1"/>
              <a:t>Full</a:t>
            </a:r>
            <a:r>
              <a:rPr lang="de-DE" sz="1200" dirty="0"/>
              <a:t> Video at:</a:t>
            </a:r>
            <a:endParaRPr lang="de-DE" dirty="0"/>
          </a:p>
          <a:p>
            <a:r>
              <a:rPr lang="de-DE" sz="1200" dirty="0">
                <a:ea typeface="+mn-lt"/>
                <a:cs typeface="+mn-lt"/>
              </a:rPr>
              <a:t>https://manuellerchner.github.io/MolSim-WS23-24/submissions/#sheet05</a:t>
            </a:r>
            <a:endParaRPr lang="de-DE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81043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latin typeface="Arial"/>
                <a:cs typeface="Arial"/>
              </a:rPr>
              <a:t>Parallelization</a:t>
            </a:r>
            <a:endParaRPr lang="de-DE" err="1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CC7FB57-4D3E-A88F-B989-3341065E5829}"/>
              </a:ext>
            </a:extLst>
          </p:cNvPr>
          <p:cNvSpPr/>
          <p:nvPr/>
        </p:nvSpPr>
        <p:spPr>
          <a:xfrm>
            <a:off x="6626274" y="566408"/>
            <a:ext cx="2482427" cy="93224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rgbClr val="00B050"/>
                </a:solidFill>
              </a:rPr>
              <a:t>Domain </a:t>
            </a:r>
            <a:r>
              <a:rPr lang="de-DE" sz="2400" b="1" err="1">
                <a:solidFill>
                  <a:srgbClr val="00B050"/>
                </a:solidFill>
              </a:rPr>
              <a:t>Partitioning</a:t>
            </a:r>
            <a:endParaRPr lang="de-DE" sz="2400" b="1">
              <a:solidFill>
                <a:srgbClr val="00B050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F55D02D-A122-3F96-6A9A-02ACD7F35C61}"/>
              </a:ext>
            </a:extLst>
          </p:cNvPr>
          <p:cNvSpPr txBox="1"/>
          <p:nvPr/>
        </p:nvSpPr>
        <p:spPr>
          <a:xfrm>
            <a:off x="-753" y="1148391"/>
            <a:ext cx="5302989" cy="32778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b="1">
                <a:cs typeface="Arial"/>
              </a:rPr>
              <a:t>Domain partitioning:</a:t>
            </a:r>
            <a:endParaRPr lang="de-DE">
              <a:cs typeface="Arial"/>
            </a:endParaRP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cs typeface="Arial"/>
              </a:rPr>
              <a:t>Parallelization works on a linearized queue of list of Cells</a:t>
            </a:r>
          </a:p>
          <a:p>
            <a:pPr lvl="2">
              <a:lnSpc>
                <a:spcPct val="150000"/>
              </a:lnSpc>
            </a:pPr>
            <a:r>
              <a:rPr lang="en-US">
                <a:cs typeface="Arial"/>
              </a:rPr>
              <a:t>⇒ this queue differentiates the 2 methods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cs typeface="Arial"/>
              </a:rPr>
              <a:t>All members of 1 list can be worked on in parallel without race conditions</a:t>
            </a:r>
          </a:p>
          <a:p>
            <a:pPr lvl="1">
              <a:lnSpc>
                <a:spcPct val="150000"/>
              </a:lnSpc>
            </a:pPr>
            <a:r>
              <a:rPr lang="en-US">
                <a:cs typeface="Arial"/>
              </a:rPr>
              <a:t>  ⇒ deterministic result</a:t>
            </a:r>
          </a:p>
          <a:p>
            <a:pPr algn="l"/>
            <a:endParaRPr lang="de-DE"/>
          </a:p>
        </p:txBody>
      </p:sp>
      <p:pic>
        <p:nvPicPr>
          <p:cNvPr id="6" name="Grafik 5" descr="Ein Bild, das Text, Uhr, Screenshot, Zahl enthält.&#10;&#10;Beschreibung automatisch generiert.">
            <a:extLst>
              <a:ext uri="{FF2B5EF4-FFF2-40B4-BE49-F238E27FC236}">
                <a16:creationId xmlns:a16="http://schemas.microsoft.com/office/drawing/2014/main" id="{0C673079-1572-615D-7774-69B7FF04E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755" y="1731002"/>
            <a:ext cx="2552701" cy="29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88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2949E-019F-A3AD-E937-8DC349E11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0BD97B-EDBF-728B-A9EC-BB8138032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latin typeface="Arial"/>
                <a:cs typeface="Arial"/>
              </a:rPr>
              <a:t>Parallelization</a:t>
            </a:r>
            <a:endParaRPr lang="de-DE" err="1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62ACA00-A1CD-3FF8-AB4A-F75F0B42A55E}"/>
              </a:ext>
            </a:extLst>
          </p:cNvPr>
          <p:cNvSpPr/>
          <p:nvPr/>
        </p:nvSpPr>
        <p:spPr>
          <a:xfrm>
            <a:off x="6626274" y="566408"/>
            <a:ext cx="2482427" cy="93224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rgbClr val="00B050"/>
                </a:solidFill>
              </a:rPr>
              <a:t>Domain </a:t>
            </a:r>
            <a:r>
              <a:rPr lang="de-DE" sz="2400" b="1" err="1">
                <a:solidFill>
                  <a:srgbClr val="00B050"/>
                </a:solidFill>
              </a:rPr>
              <a:t>Partitioning</a:t>
            </a:r>
            <a:endParaRPr lang="de-DE" sz="2400" b="1">
              <a:solidFill>
                <a:srgbClr val="00B050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360FF75-AC8E-F140-8B9F-F8A14FBC7721}"/>
              </a:ext>
            </a:extLst>
          </p:cNvPr>
          <p:cNvSpPr txBox="1"/>
          <p:nvPr/>
        </p:nvSpPr>
        <p:spPr>
          <a:xfrm>
            <a:off x="-753" y="1148391"/>
            <a:ext cx="5302989" cy="33650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b="1">
                <a:cs typeface="Arial"/>
              </a:rPr>
              <a:t>Domain partitioning:</a:t>
            </a:r>
            <a:endParaRPr lang="de-DE">
              <a:cs typeface="Arial"/>
            </a:endParaRPr>
          </a:p>
          <a:p>
            <a:pPr marL="742950" lvl="1" indent="-285750">
              <a:lnSpc>
                <a:spcPct val="150000"/>
              </a:lnSpc>
              <a:buFont typeface="Arial,Sans-Serif"/>
              <a:buChar char="•"/>
            </a:pPr>
            <a:r>
              <a:rPr lang="en-US">
                <a:cs typeface="Arial"/>
              </a:rPr>
              <a:t>Parallelization works on a linearized queue of list of Cells</a:t>
            </a:r>
          </a:p>
          <a:p>
            <a:pPr marL="457200" lvl="2">
              <a:lnSpc>
                <a:spcPct val="150000"/>
              </a:lnSpc>
            </a:pPr>
            <a:r>
              <a:rPr lang="en-US">
                <a:cs typeface="Arial"/>
              </a:rPr>
              <a:t>  ⇒ this queue differentiates the 2 methods</a:t>
            </a:r>
          </a:p>
          <a:p>
            <a:pPr marL="742950" lvl="1" indent="-285750">
              <a:lnSpc>
                <a:spcPct val="150000"/>
              </a:lnSpc>
              <a:buFont typeface="Arial,Sans-Serif"/>
              <a:buChar char="•"/>
            </a:pPr>
            <a:r>
              <a:rPr lang="en-US">
                <a:cs typeface="Arial"/>
              </a:rPr>
              <a:t>All members of 1 list can be worked on in parallel without race conditions</a:t>
            </a:r>
          </a:p>
          <a:p>
            <a:pPr lvl="1">
              <a:lnSpc>
                <a:spcPct val="150000"/>
              </a:lnSpc>
            </a:pPr>
            <a:r>
              <a:rPr lang="en-US">
                <a:cs typeface="Arial"/>
              </a:rPr>
              <a:t>  ⇒ deterministic result</a:t>
            </a:r>
          </a:p>
          <a:p>
            <a:pPr lvl="1">
              <a:lnSpc>
                <a:spcPct val="150000"/>
              </a:lnSpc>
            </a:pPr>
            <a:r>
              <a:rPr lang="en-US">
                <a:cs typeface="Arial"/>
              </a:rPr>
              <a:t>  ⇒ faster than second method</a:t>
            </a:r>
            <a:endParaRPr lang="en-US">
              <a:ea typeface="+mn-lt"/>
              <a:cs typeface="+mn-lt"/>
            </a:endParaRPr>
          </a:p>
        </p:txBody>
      </p:sp>
      <p:pic>
        <p:nvPicPr>
          <p:cNvPr id="5" name="Grafik 4" descr="Ein Bild, das Muster, Farbigkeit, Rechteck, Flieder enthält.&#10;&#10;Beschreibung automatisch generiert.">
            <a:extLst>
              <a:ext uri="{FF2B5EF4-FFF2-40B4-BE49-F238E27FC236}">
                <a16:creationId xmlns:a16="http://schemas.microsoft.com/office/drawing/2014/main" id="{11879B39-F687-5ABE-4623-CA0E3999A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458" y="1535076"/>
            <a:ext cx="3154192" cy="318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5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43159-1285-827F-2C99-192B91597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4E0010-28BD-1CC2-B4C0-6FA7432FE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latin typeface="Arial"/>
                <a:cs typeface="Arial"/>
              </a:rPr>
              <a:t>Parallelization</a:t>
            </a:r>
            <a:endParaRPr lang="de-DE" err="1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F904385-B1B6-AA8A-0082-084D43D6FA75}"/>
              </a:ext>
            </a:extLst>
          </p:cNvPr>
          <p:cNvSpPr/>
          <p:nvPr/>
        </p:nvSpPr>
        <p:spPr>
          <a:xfrm>
            <a:off x="6626274" y="566408"/>
            <a:ext cx="2482427" cy="93224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 err="1">
                <a:solidFill>
                  <a:srgbClr val="00B050"/>
                </a:solidFill>
              </a:rPr>
              <a:t>Particle</a:t>
            </a:r>
            <a:r>
              <a:rPr lang="de-DE" sz="2400" b="1">
                <a:solidFill>
                  <a:srgbClr val="00B050"/>
                </a:solidFill>
              </a:rPr>
              <a:t> </a:t>
            </a:r>
            <a:r>
              <a:rPr lang="de-DE" sz="2400" b="1" err="1">
                <a:solidFill>
                  <a:srgbClr val="00B050"/>
                </a:solidFill>
              </a:rPr>
              <a:t>Locking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B4269F5-35D9-05F5-650E-7716A533DAD9}"/>
              </a:ext>
            </a:extLst>
          </p:cNvPr>
          <p:cNvSpPr txBox="1"/>
          <p:nvPr/>
        </p:nvSpPr>
        <p:spPr>
          <a:xfrm>
            <a:off x="-753" y="1148391"/>
            <a:ext cx="5814681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b="1">
                <a:cs typeface="Arial"/>
              </a:rPr>
              <a:t>Particle Locking:</a:t>
            </a:r>
          </a:p>
          <a:p>
            <a:pPr marL="742950" lvl="1" indent="-285750">
              <a:lnSpc>
                <a:spcPct val="150000"/>
              </a:lnSpc>
              <a:buFont typeface="Arial,Sans-Serif"/>
              <a:buChar char="•"/>
            </a:pPr>
            <a:r>
              <a:rPr lang="en-US">
                <a:cs typeface="Arial"/>
              </a:rPr>
              <a:t>Mutexes on the level of particles</a:t>
            </a:r>
          </a:p>
          <a:p>
            <a:pPr marL="742950" lvl="1" indent="-285750">
              <a:lnSpc>
                <a:spcPct val="150000"/>
              </a:lnSpc>
              <a:buFont typeface="Arial,Sans-Serif"/>
              <a:buChar char="•"/>
            </a:pPr>
            <a:r>
              <a:rPr lang="en-US">
                <a:cs typeface="Arial"/>
              </a:rPr>
              <a:t>The list of cells in our queue is sorted randomly</a:t>
            </a:r>
          </a:p>
          <a:p>
            <a:pPr marL="742950" lvl="1" indent="-285750">
              <a:lnSpc>
                <a:spcPct val="150000"/>
              </a:lnSpc>
              <a:buFont typeface="Arial,Sans-Serif"/>
              <a:buChar char="•"/>
            </a:pPr>
            <a:r>
              <a:rPr lang="en-US">
                <a:cs typeface="Arial"/>
              </a:rPr>
              <a:t>⇒ very little idle time in big examples because of randomization </a:t>
            </a:r>
          </a:p>
          <a:p>
            <a:pPr marL="742950" lvl="1" indent="-285750">
              <a:lnSpc>
                <a:spcPct val="150000"/>
              </a:lnSpc>
              <a:buFont typeface="Arial,Sans-Serif"/>
              <a:buChar char="•"/>
            </a:pPr>
            <a:r>
              <a:rPr lang="en-US">
                <a:cs typeface="Arial"/>
              </a:rPr>
              <a:t>⇒ not deterministic</a:t>
            </a:r>
          </a:p>
          <a:p>
            <a:pPr marL="742950" lvl="1" indent="-285750">
              <a:lnSpc>
                <a:spcPct val="150000"/>
              </a:lnSpc>
              <a:buFont typeface="Arial,Sans-Serif"/>
              <a:buChar char="•"/>
            </a:pPr>
            <a:r>
              <a:rPr lang="en-US">
                <a:cs typeface="Arial"/>
              </a:rPr>
              <a:t>⇒ order of calculation matters a lot in chaotic systems</a:t>
            </a:r>
          </a:p>
          <a:p>
            <a:endParaRPr lang="de-DE"/>
          </a:p>
        </p:txBody>
      </p:sp>
      <p:pic>
        <p:nvPicPr>
          <p:cNvPr id="6" name="Grafik 5" descr="Thread pool - Wikipedia">
            <a:extLst>
              <a:ext uri="{FF2B5EF4-FFF2-40B4-BE49-F238E27FC236}">
                <a16:creationId xmlns:a16="http://schemas.microsoft.com/office/drawing/2014/main" id="{D045323A-6A09-7FD4-D9CF-844B76328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894" y="1768912"/>
            <a:ext cx="3294763" cy="170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28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0B8D4-3BC0-77B2-A9C2-507710379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753F8C-3CB2-FB5B-295F-634C3C68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latin typeface="Arial"/>
                <a:cs typeface="Arial"/>
              </a:rPr>
              <a:t>Parallelization</a:t>
            </a:r>
            <a:endParaRPr lang="de-DE" err="1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08E3070-DB4D-3656-04E7-D98CF0580B8D}"/>
              </a:ext>
            </a:extLst>
          </p:cNvPr>
          <p:cNvSpPr/>
          <p:nvPr/>
        </p:nvSpPr>
        <p:spPr>
          <a:xfrm>
            <a:off x="6626274" y="566408"/>
            <a:ext cx="2482427" cy="93224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 err="1">
                <a:solidFill>
                  <a:srgbClr val="00B050"/>
                </a:solidFill>
              </a:rPr>
              <a:t>Particle</a:t>
            </a:r>
            <a:r>
              <a:rPr lang="de-DE" sz="2400" b="1">
                <a:solidFill>
                  <a:srgbClr val="00B050"/>
                </a:solidFill>
              </a:rPr>
              <a:t> </a:t>
            </a:r>
            <a:r>
              <a:rPr lang="de-DE" sz="2400" b="1" err="1">
                <a:solidFill>
                  <a:srgbClr val="00B050"/>
                </a:solidFill>
              </a:rPr>
              <a:t>Locking</a:t>
            </a:r>
          </a:p>
        </p:txBody>
      </p:sp>
      <p:pic>
        <p:nvPicPr>
          <p:cNvPr id="7" name="Grafik 6" descr="Ein Bild, das Screenshot, 3D-Modellierung, Grafiksoftware, Multimedia-Software enthält.&#10;&#10;Beschreibung automatisch generiert.">
            <a:extLst>
              <a:ext uri="{FF2B5EF4-FFF2-40B4-BE49-F238E27FC236}">
                <a16:creationId xmlns:a16="http://schemas.microsoft.com/office/drawing/2014/main" id="{83F73FDC-2E4F-0FC6-BDD9-5428D86AD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7" y="1083192"/>
            <a:ext cx="6386180" cy="360177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C164C86-2BBB-8AE4-6CF1-F0BEC4328021}"/>
              </a:ext>
            </a:extLst>
          </p:cNvPr>
          <p:cNvSpPr txBox="1"/>
          <p:nvPr/>
        </p:nvSpPr>
        <p:spPr>
          <a:xfrm>
            <a:off x="1270" y="4699000"/>
            <a:ext cx="613029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 err="1"/>
              <a:t>Full</a:t>
            </a:r>
            <a:r>
              <a:rPr lang="de-DE" sz="1200" dirty="0"/>
              <a:t> Video at:</a:t>
            </a:r>
            <a:endParaRPr lang="de-DE" dirty="0"/>
          </a:p>
          <a:p>
            <a:r>
              <a:rPr lang="de-DE" sz="1200" dirty="0">
                <a:ea typeface="+mn-lt"/>
                <a:cs typeface="+mn-lt"/>
              </a:rPr>
              <a:t>https://manuellerchner.github.io/MolSim-WS23-24/submissions/#sheet05</a:t>
            </a:r>
            <a:endParaRPr lang="de-DE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1725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7182A-5DC6-591D-3E2E-7D4E05880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C42717-56E1-689E-7B30-FC1FEA167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</p:spPr>
        <p:txBody>
          <a:bodyPr anchor="ctr">
            <a:normAutofit/>
          </a:bodyPr>
          <a:lstStyle/>
          <a:p>
            <a:r>
              <a:rPr lang="de-DE" b="0" u="sng" dirty="0">
                <a:latin typeface="Arial"/>
                <a:cs typeface="Arial"/>
              </a:rPr>
              <a:t>Performance: </a:t>
            </a:r>
            <a:r>
              <a:rPr lang="de-DE" b="0" u="sng" dirty="0" err="1">
                <a:latin typeface="Arial"/>
                <a:cs typeface="Arial"/>
              </a:rPr>
              <a:t>Speedup</a:t>
            </a:r>
            <a:endParaRPr lang="de-DE" b="0" u="sng" dirty="0">
              <a:latin typeface="Arial"/>
              <a:cs typeface="Arial"/>
            </a:endParaRPr>
          </a:p>
        </p:txBody>
      </p:sp>
      <p:pic>
        <p:nvPicPr>
          <p:cNvPr id="4" name="Grafik 3" descr="Ein Bild, das Text, Reihe, Diagramm, Schrift enthält.&#10;&#10;Beschreibung automatisch generiert.">
            <a:extLst>
              <a:ext uri="{FF2B5EF4-FFF2-40B4-BE49-F238E27FC236}">
                <a16:creationId xmlns:a16="http://schemas.microsoft.com/office/drawing/2014/main" id="{ED511B73-D4C7-3FA6-37AE-B520C26D1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510" y="1078050"/>
            <a:ext cx="6246679" cy="3568000"/>
          </a:xfrm>
          <a:prstGeom prst="rect">
            <a:avLst/>
          </a:prstGeom>
          <a:noFill/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567650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65BD"/>
      </a:dk2>
      <a:lt2>
        <a:srgbClr val="005293"/>
      </a:lt2>
      <a:accent1>
        <a:srgbClr val="A2AD00"/>
      </a:accent1>
      <a:accent2>
        <a:srgbClr val="E37222"/>
      </a:accent2>
      <a:accent3>
        <a:srgbClr val="AAB8DB"/>
      </a:accent3>
      <a:accent4>
        <a:srgbClr val="DADADA"/>
      </a:accent4>
      <a:accent5>
        <a:srgbClr val="CED3AA"/>
      </a:accent5>
      <a:accent6>
        <a:srgbClr val="CE671E"/>
      </a:accent6>
      <a:hlink>
        <a:srgbClr val="DAD7CB"/>
      </a:hlink>
      <a:folHlink>
        <a:srgbClr val="9C9D9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65BD"/>
      </a:dk2>
      <a:lt2>
        <a:srgbClr val="005293"/>
      </a:lt2>
      <a:accent1>
        <a:srgbClr val="A2AD00"/>
      </a:accent1>
      <a:accent2>
        <a:srgbClr val="E37222"/>
      </a:accent2>
      <a:accent3>
        <a:srgbClr val="AAB8DB"/>
      </a:accent3>
      <a:accent4>
        <a:srgbClr val="DADADA"/>
      </a:accent4>
      <a:accent5>
        <a:srgbClr val="CED3AA"/>
      </a:accent5>
      <a:accent6>
        <a:srgbClr val="CE671E"/>
      </a:accent6>
      <a:hlink>
        <a:srgbClr val="DAD7CB"/>
      </a:hlink>
      <a:folHlink>
        <a:srgbClr val="9C9D9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873</Words>
  <Application>Microsoft Office PowerPoint</Application>
  <PresentationFormat>Bildschirmpräsentation (16:9)</PresentationFormat>
  <Paragraphs>181</Paragraphs>
  <Slides>27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27</vt:i4>
      </vt:variant>
    </vt:vector>
  </HeadingPairs>
  <TitlesOfParts>
    <vt:vector size="37" baseType="lpstr">
      <vt:lpstr>Arial</vt:lpstr>
      <vt:lpstr>Arial,Sans-Serif</vt:lpstr>
      <vt:lpstr>Calibri</vt:lpstr>
      <vt:lpstr>Calibri Light</vt:lpstr>
      <vt:lpstr>Symbol</vt:lpstr>
      <vt:lpstr>Times New Roman</vt:lpstr>
      <vt:lpstr>Wingdings</vt:lpstr>
      <vt:lpstr>Office Theme</vt:lpstr>
      <vt:lpstr>Office Theme</vt:lpstr>
      <vt:lpstr>Benutzerdefiniertes Design</vt:lpstr>
      <vt:lpstr>MolSim WS 23/24</vt:lpstr>
      <vt:lpstr>Simulation of a membrane</vt:lpstr>
      <vt:lpstr>Simulation of a membrane</vt:lpstr>
      <vt:lpstr>Simulation of a membrane</vt:lpstr>
      <vt:lpstr>Parallelization</vt:lpstr>
      <vt:lpstr>Parallelization</vt:lpstr>
      <vt:lpstr>Parallelization</vt:lpstr>
      <vt:lpstr>Parallelization</vt:lpstr>
      <vt:lpstr>Performance: Speedup</vt:lpstr>
      <vt:lpstr>Performance: Speedup</vt:lpstr>
      <vt:lpstr>Performance: Time</vt:lpstr>
      <vt:lpstr>Contest 2: Rayleigh-Taylor-Instability</vt:lpstr>
      <vt:lpstr>Contest 2: Rayleigh-Taylor-Instability</vt:lpstr>
      <vt:lpstr>Nano-scale flow simulation</vt:lpstr>
      <vt:lpstr>Nano-scale flow simulation</vt:lpstr>
      <vt:lpstr>Nano-scale flow simulation</vt:lpstr>
      <vt:lpstr>Nano-scale flow simulation</vt:lpstr>
      <vt:lpstr>Nano-scale flow simulation</vt:lpstr>
      <vt:lpstr>Nano-scale flow simulation</vt:lpstr>
      <vt:lpstr>Nano-scale flow simulation</vt:lpstr>
      <vt:lpstr>Crystalization of Argon</vt:lpstr>
      <vt:lpstr>Crystalization of Argon</vt:lpstr>
      <vt:lpstr>Crystalization of Argon</vt:lpstr>
      <vt:lpstr>Crystalization of Argon</vt:lpstr>
      <vt:lpstr>Crystalization of Argon</vt:lpstr>
      <vt:lpstr>Summary of cool things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subject/>
  <dc:creator>support</dc:creator>
  <dc:description/>
  <cp:lastModifiedBy>Tobias</cp:lastModifiedBy>
  <cp:revision>304</cp:revision>
  <dcterms:created xsi:type="dcterms:W3CDTF">2009-06-05T15:14:26Z</dcterms:created>
  <dcterms:modified xsi:type="dcterms:W3CDTF">2024-02-01T16:08:44Z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Bildschirmpräsentation (4:3)</vt:lpwstr>
  </property>
  <property fmtid="{D5CDD505-2E9C-101B-9397-08002B2CF9AE}" pid="3" name="Slides">
    <vt:i4>2</vt:i4>
  </property>
</Properties>
</file>